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420" r:id="rId3"/>
    <p:sldId id="460" r:id="rId4"/>
    <p:sldId id="459" r:id="rId5"/>
    <p:sldId id="453" r:id="rId6"/>
    <p:sldId id="451" r:id="rId7"/>
    <p:sldId id="452" r:id="rId8"/>
    <p:sldId id="446" r:id="rId9"/>
    <p:sldId id="447" r:id="rId10"/>
    <p:sldId id="448" r:id="rId11"/>
    <p:sldId id="449" r:id="rId12"/>
    <p:sldId id="450"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54" r:id="rId31"/>
    <p:sldId id="456" r:id="rId32"/>
    <p:sldId id="457" r:id="rId33"/>
    <p:sldId id="458" r:id="rId34"/>
    <p:sldId id="439" r:id="rId3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246A"/>
    <a:srgbClr val="D53F07"/>
    <a:srgbClr val="D63E25"/>
    <a:srgbClr val="E94E1D"/>
    <a:srgbClr val="F44B0A"/>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7"/>
    <p:restoredTop sz="90187" autoAdjust="0"/>
  </p:normalViewPr>
  <p:slideViewPr>
    <p:cSldViewPr snapToGrid="0" snapToObjects="1">
      <p:cViewPr varScale="1">
        <p:scale>
          <a:sx n="64" d="100"/>
          <a:sy n="64" d="100"/>
        </p:scale>
        <p:origin x="640" y="168"/>
      </p:cViewPr>
      <p:guideLst>
        <p:guide orient="horz" pos="2160"/>
        <p:guide pos="3840"/>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p:cViewPr varScale="1">
        <p:scale>
          <a:sx n="82" d="100"/>
          <a:sy n="82" d="100"/>
        </p:scale>
        <p:origin x="3336"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08CA8E06-4D62-3B42-AA23-58F87EBD0DBA}" type="datetimeFigureOut">
              <a:rPr lang="en-US"/>
              <a:pPr>
                <a:defRPr/>
              </a:pPr>
              <a:t>12/6/17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08C0DC32-FD91-BE4B-9353-3AA86333834A}" type="slidenum">
              <a:rPr lang="en-US"/>
              <a:pPr>
                <a:defRPr/>
              </a:pPr>
              <a:t>‹#›</a:t>
            </a:fld>
            <a:endParaRPr lang="en-US"/>
          </a:p>
        </p:txBody>
      </p:sp>
    </p:spTree>
    <p:extLst>
      <p:ext uri="{BB962C8B-B14F-4D97-AF65-F5344CB8AC3E}">
        <p14:creationId xmlns:p14="http://schemas.microsoft.com/office/powerpoint/2010/main" val="3460388509"/>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1</a:t>
            </a:fld>
            <a:endParaRPr lang="en-US"/>
          </a:p>
        </p:txBody>
      </p:sp>
    </p:spTree>
    <p:extLst>
      <p:ext uri="{BB962C8B-B14F-4D97-AF65-F5344CB8AC3E}">
        <p14:creationId xmlns:p14="http://schemas.microsoft.com/office/powerpoint/2010/main" val="162192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12</a:t>
            </a:fld>
            <a:endParaRPr lang="en-US"/>
          </a:p>
        </p:txBody>
      </p:sp>
    </p:spTree>
    <p:extLst>
      <p:ext uri="{BB962C8B-B14F-4D97-AF65-F5344CB8AC3E}">
        <p14:creationId xmlns:p14="http://schemas.microsoft.com/office/powerpoint/2010/main" val="383532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Code</a:t>
            </a:r>
            <a:r>
              <a:rPr lang="en-US" baseline="0" dirty="0" smtClean="0"/>
              <a:t> for this tutorial can be found on </a:t>
            </a:r>
            <a:r>
              <a:rPr lang="en-US" baseline="0" dirty="0" err="1" smtClean="0"/>
              <a:t>Github</a:t>
            </a:r>
            <a:r>
              <a:rPr lang="en-US" baseline="0" dirty="0" smtClean="0"/>
              <a:t>, alongside other useful code used for analysing MEG data acquired from the Yokogawa system with Fieldtrip and custom MATLAB code</a:t>
            </a:r>
          </a:p>
          <a:p>
            <a:pPr marL="171450" indent="-171450">
              <a:buFontTx/>
              <a:buChar char="-"/>
            </a:pPr>
            <a:r>
              <a:rPr lang="en-US" baseline="0" dirty="0" smtClean="0"/>
              <a:t>Part of our attempt to make analysis open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Please download, contribute and comment!</a:t>
            </a:r>
          </a:p>
        </p:txBody>
      </p:sp>
      <p:sp>
        <p:nvSpPr>
          <p:cNvPr id="4" name="Slide Number Placeholder 3"/>
          <p:cNvSpPr>
            <a:spLocks noGrp="1"/>
          </p:cNvSpPr>
          <p:nvPr>
            <p:ph type="sldNum" sz="quarter" idx="10"/>
          </p:nvPr>
        </p:nvSpPr>
        <p:spPr/>
        <p:txBody>
          <a:bodyPr/>
          <a:lstStyle/>
          <a:p>
            <a:fld id="{AD2644F9-F777-1748-B682-7E9291077634}" type="slidenum">
              <a:rPr lang="en-US" smtClean="0"/>
              <a:t>14</a:t>
            </a:fld>
            <a:endParaRPr lang="en-US"/>
          </a:p>
        </p:txBody>
      </p:sp>
    </p:spTree>
    <p:extLst>
      <p:ext uri="{BB962C8B-B14F-4D97-AF65-F5344CB8AC3E}">
        <p14:creationId xmlns:p14="http://schemas.microsoft.com/office/powerpoint/2010/main" val="11985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main</a:t>
            </a:r>
            <a:r>
              <a:rPr lang="en-US" baseline="0" dirty="0" smtClean="0"/>
              <a:t> aim of our tutorial today is to map the power and connectivity of resting-alpha. Alpha-band oscillations = 8-13Hz</a:t>
            </a:r>
          </a:p>
          <a:p>
            <a:pPr marL="171450" indent="-171450">
              <a:buFontTx/>
              <a:buChar char="-"/>
            </a:pPr>
            <a:r>
              <a:rPr lang="en-US" baseline="0" dirty="0" smtClean="0"/>
              <a:t>This is an original recording from Hans Berger - when the participant stops doing a  there is an increase in</a:t>
            </a:r>
          </a:p>
          <a:p>
            <a:pPr marL="171450" indent="-171450">
              <a:buFontTx/>
              <a:buChar char="-"/>
            </a:pPr>
            <a:r>
              <a:rPr lang="en-US" baseline="0" dirty="0" smtClean="0"/>
              <a:t>Now alpha is viewed as an oscillation responsible for active inhibition or </a:t>
            </a:r>
            <a:r>
              <a:rPr lang="en-US" baseline="0" dirty="0" err="1" smtClean="0"/>
              <a:t>stablilisation</a:t>
            </a:r>
            <a:r>
              <a:rPr lang="en-US" baseline="0" dirty="0" smtClean="0"/>
              <a:t> of a brain region. For more information on this see excellent 2017 review.</a:t>
            </a:r>
          </a:p>
          <a:p>
            <a:pPr marL="171450" indent="-171450">
              <a:buFontTx/>
              <a:buChar char="-"/>
            </a:pPr>
            <a:r>
              <a:rPr lang="en-US" baseline="0" dirty="0" smtClean="0"/>
              <a:t>To investigate alpha in our clean MEG data we need to transform into the frequency domain</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15</a:t>
            </a:fld>
            <a:endParaRPr lang="en-US"/>
          </a:p>
        </p:txBody>
      </p:sp>
    </p:spTree>
    <p:extLst>
      <p:ext uri="{BB962C8B-B14F-4D97-AF65-F5344CB8AC3E}">
        <p14:creationId xmlns:p14="http://schemas.microsoft.com/office/powerpoint/2010/main" val="133026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transfor</a:t>
            </a:r>
            <a:r>
              <a:rPr lang="en-US" baseline="0" dirty="0" smtClean="0"/>
              <a:t>m into the frequency domain we use the Fieldtrip function </a:t>
            </a:r>
            <a:r>
              <a:rPr lang="en-US" baseline="0" dirty="0" err="1" smtClean="0"/>
              <a:t>ft_freqanalysis</a:t>
            </a:r>
            <a:endParaRPr lang="en-US" baseline="0" dirty="0" smtClean="0"/>
          </a:p>
          <a:p>
            <a:pPr marL="171450" indent="-171450">
              <a:buFontTx/>
              <a:buChar char="-"/>
            </a:pPr>
            <a:r>
              <a:rPr lang="en-US" baseline="0" dirty="0" smtClean="0"/>
              <a:t>We are interested in obtaining information about frequency power</a:t>
            </a:r>
          </a:p>
          <a:p>
            <a:pPr marL="171450" indent="-171450">
              <a:buFontTx/>
              <a:buChar char="-"/>
            </a:pPr>
            <a:r>
              <a:rPr lang="en-US" baseline="0" dirty="0" smtClean="0"/>
              <a:t>The main options to be aware of:</a:t>
            </a:r>
          </a:p>
          <a:p>
            <a:pPr marL="171450" indent="-171450">
              <a:buFontTx/>
              <a:buChar char="-"/>
            </a:pPr>
            <a:r>
              <a:rPr lang="en-US" baseline="0" dirty="0" err="1" smtClean="0"/>
              <a:t>cfg.method</a:t>
            </a:r>
            <a:r>
              <a:rPr lang="en-US" baseline="0" dirty="0" smtClean="0"/>
              <a:t>: multi-taper method (other options: wavelet, MVAR models)</a:t>
            </a:r>
          </a:p>
          <a:p>
            <a:pPr marL="171450" indent="-171450">
              <a:buFontTx/>
              <a:buChar char="-"/>
            </a:pPr>
            <a:r>
              <a:rPr lang="en-US" baseline="0" dirty="0" err="1" smtClean="0"/>
              <a:t>cfg.taper</a:t>
            </a:r>
            <a:r>
              <a:rPr lang="en-US" baseline="0" dirty="0" smtClean="0"/>
              <a:t>: we are using DPSS taper (other main option is </a:t>
            </a:r>
            <a:r>
              <a:rPr lang="en-US" baseline="0" dirty="0" err="1" smtClean="0"/>
              <a:t>Hanning</a:t>
            </a:r>
            <a:r>
              <a:rPr lang="en-US" baseline="0" dirty="0" smtClean="0"/>
              <a:t>)</a:t>
            </a:r>
          </a:p>
          <a:p>
            <a:pPr marL="171450" indent="-171450">
              <a:buFontTx/>
              <a:buChar char="-"/>
            </a:pPr>
            <a:r>
              <a:rPr lang="en-US" baseline="0" dirty="0" err="1" smtClean="0"/>
              <a:t>cfg.tapsmofrq</a:t>
            </a:r>
            <a:r>
              <a:rPr lang="en-US" baseline="0" dirty="0" smtClean="0"/>
              <a:t>: amount of frequency smoothing</a:t>
            </a:r>
          </a:p>
        </p:txBody>
      </p:sp>
      <p:sp>
        <p:nvSpPr>
          <p:cNvPr id="4" name="Slide Number Placeholder 3"/>
          <p:cNvSpPr>
            <a:spLocks noGrp="1"/>
          </p:cNvSpPr>
          <p:nvPr>
            <p:ph type="sldNum" sz="quarter" idx="10"/>
          </p:nvPr>
        </p:nvSpPr>
        <p:spPr/>
        <p:txBody>
          <a:bodyPr/>
          <a:lstStyle/>
          <a:p>
            <a:fld id="{AD2644F9-F777-1748-B682-7E9291077634}" type="slidenum">
              <a:rPr lang="en-US" smtClean="0"/>
              <a:t>16</a:t>
            </a:fld>
            <a:endParaRPr lang="en-US"/>
          </a:p>
        </p:txBody>
      </p:sp>
    </p:spTree>
    <p:extLst>
      <p:ext uri="{BB962C8B-B14F-4D97-AF65-F5344CB8AC3E}">
        <p14:creationId xmlns:p14="http://schemas.microsoft.com/office/powerpoint/2010/main" val="325518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For those not aware, </a:t>
            </a:r>
            <a:r>
              <a:rPr lang="en-US" baseline="0" dirty="0" err="1" smtClean="0"/>
              <a:t>m</a:t>
            </a:r>
            <a:r>
              <a:rPr lang="en-US" dirty="0" err="1" smtClean="0"/>
              <a:t>utli</a:t>
            </a:r>
            <a:r>
              <a:rPr lang="en-US" dirty="0" smtClean="0"/>
              <a:t>-taper</a:t>
            </a:r>
            <a:r>
              <a:rPr lang="en-US" baseline="0" dirty="0" smtClean="0"/>
              <a:t> methods involve averaging estimates of spectral power over several </a:t>
            </a:r>
            <a:r>
              <a:rPr lang="en-US" baseline="0" dirty="0" err="1" smtClean="0"/>
              <a:t>orthoganal</a:t>
            </a:r>
            <a:r>
              <a:rPr lang="en-US" baseline="0" dirty="0" smtClean="0"/>
              <a:t> tapers</a:t>
            </a:r>
          </a:p>
          <a:p>
            <a:pPr marL="171450" indent="-171450">
              <a:buFontTx/>
              <a:buChar char="-"/>
            </a:pPr>
            <a:r>
              <a:rPr lang="en-US" baseline="0" dirty="0" smtClean="0"/>
              <a:t>The more tapers applied to the data = more smoothing (efficient way to control spectral smoothing)</a:t>
            </a:r>
          </a:p>
          <a:p>
            <a:pPr marL="171450" indent="-171450">
              <a:buFontTx/>
              <a:buChar char="-"/>
            </a:pPr>
            <a:r>
              <a:rPr lang="en-US" baseline="0" dirty="0" smtClean="0"/>
              <a:t>But how much smoothing is good smoothing? Here is a graph to show the effects in our data. See the line in green (3Hz) smoothing is a lot flatter than the blue line (1Hz), but is less able to estimate 10Hz alpha.</a:t>
            </a:r>
          </a:p>
          <a:p>
            <a:pPr marL="171450" indent="-171450">
              <a:buFontTx/>
              <a:buChar char="-"/>
            </a:pPr>
            <a:r>
              <a:rPr lang="en-US" baseline="0" dirty="0" smtClean="0"/>
              <a:t>Smoothing mainly helps the estimation of high frequency power, but not low frequency where changes in brain oscillations are constrained to much smaller frequency changes. Therefore we’ll stick with 1Hz smoothing.</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17</a:t>
            </a:fld>
            <a:endParaRPr lang="en-US"/>
          </a:p>
        </p:txBody>
      </p:sp>
    </p:spTree>
    <p:extLst>
      <p:ext uri="{BB962C8B-B14F-4D97-AF65-F5344CB8AC3E}">
        <p14:creationId xmlns:p14="http://schemas.microsoft.com/office/powerpoint/2010/main" val="134823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Running the</a:t>
            </a:r>
            <a:r>
              <a:rPr lang="en-US" baseline="0" dirty="0" smtClean="0"/>
              <a:t> code and </a:t>
            </a:r>
            <a:r>
              <a:rPr lang="en-US" baseline="0" dirty="0" err="1" smtClean="0"/>
              <a:t>visualising</a:t>
            </a:r>
            <a:r>
              <a:rPr lang="en-US" baseline="0" dirty="0" smtClean="0"/>
              <a:t> alpha (9-11Hz) in a </a:t>
            </a:r>
            <a:r>
              <a:rPr lang="en-US" baseline="0" dirty="0" err="1" smtClean="0"/>
              <a:t>topoplot</a:t>
            </a:r>
            <a:r>
              <a:rPr lang="en-US" baseline="0" dirty="0" smtClean="0"/>
              <a:t> (</a:t>
            </a:r>
            <a:r>
              <a:rPr lang="en-US" baseline="0" dirty="0" err="1" smtClean="0"/>
              <a:t>ft_topoplotER</a:t>
            </a:r>
            <a:r>
              <a:rPr lang="en-US" baseline="0" dirty="0" smtClean="0"/>
              <a:t>) shows that the back of the head over occipital cortex</a:t>
            </a:r>
          </a:p>
          <a:p>
            <a:pPr marL="171450" indent="-171450">
              <a:buFontTx/>
              <a:buChar char="-"/>
            </a:pPr>
            <a:r>
              <a:rPr lang="en-US" baseline="0" dirty="0" smtClean="0"/>
              <a:t>Because we are using axial gradiometers the true location of the source will be somewhere in the middle of these dipoles</a:t>
            </a:r>
          </a:p>
          <a:p>
            <a:pPr marL="171450" indent="-171450">
              <a:buFontTx/>
              <a:buChar char="-"/>
            </a:pPr>
            <a:r>
              <a:rPr lang="en-US" baseline="0" dirty="0" smtClean="0"/>
              <a:t>Plotting the power spectrum (</a:t>
            </a:r>
            <a:r>
              <a:rPr lang="en-US" baseline="0" dirty="0" err="1" smtClean="0"/>
              <a:t>ft_singleplotER</a:t>
            </a:r>
            <a:r>
              <a:rPr lang="en-US" baseline="0" dirty="0" smtClean="0"/>
              <a:t>) over 11 occipital sensors gives a classic peak at 10Hz (alpha!)</a:t>
            </a:r>
          </a:p>
          <a:p>
            <a:pPr marL="171450" indent="-171450">
              <a:buFontTx/>
              <a:buChar char="-"/>
            </a:pPr>
            <a:r>
              <a:rPr lang="en-US" baseline="0" dirty="0" smtClean="0"/>
              <a:t>We’ve mapped resting-alpha power at the sensor level.. But where is this alpha ‘coming from’?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18</a:t>
            </a:fld>
            <a:endParaRPr lang="en-US"/>
          </a:p>
        </p:txBody>
      </p:sp>
    </p:spTree>
    <p:extLst>
      <p:ext uri="{BB962C8B-B14F-4D97-AF65-F5344CB8AC3E}">
        <p14:creationId xmlns:p14="http://schemas.microsoft.com/office/powerpoint/2010/main" val="25895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answer</a:t>
            </a:r>
            <a:r>
              <a:rPr lang="en-US" baseline="0" dirty="0" smtClean="0"/>
              <a:t> this we need to talk about the inverse problem</a:t>
            </a:r>
          </a:p>
          <a:p>
            <a:pPr marL="171450" indent="-171450">
              <a:buFontTx/>
              <a:buChar char="-"/>
            </a:pPr>
            <a:r>
              <a:rPr lang="en-US" baseline="0" dirty="0" smtClean="0"/>
              <a:t>The forward problem involves starting out with a pattern of brain activity produces a specific pattern of MEG at the sensor-level. We can accurately describe this </a:t>
            </a:r>
          </a:p>
          <a:p>
            <a:pPr marL="171450" indent="-171450">
              <a:buFontTx/>
              <a:buChar char="-"/>
            </a:pPr>
            <a:r>
              <a:rPr lang="en-US" baseline="0" dirty="0" smtClean="0"/>
              <a:t>However if we start off with only the sensor-level MEG data and want to map know the pattern of post-synaptic potentials or brain </a:t>
            </a:r>
            <a:r>
              <a:rPr lang="en-US" baseline="0" dirty="0" err="1" smtClean="0"/>
              <a:t>activitiy</a:t>
            </a:r>
            <a:r>
              <a:rPr lang="en-US" baseline="0" dirty="0" smtClean="0"/>
              <a:t> which gave rise to the data, there are many (infinite?) solutions. We can never solve this problem (few sensors to many neurons), but a solution can be accurately estimated given certain assumptions about the location of the brain within the helmet, the specific pattern of observed data and orientation of the sources</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19</a:t>
            </a:fld>
            <a:endParaRPr lang="en-US"/>
          </a:p>
        </p:txBody>
      </p:sp>
    </p:spTree>
    <p:extLst>
      <p:ext uri="{BB962C8B-B14F-4D97-AF65-F5344CB8AC3E}">
        <p14:creationId xmlns:p14="http://schemas.microsoft.com/office/powerpoint/2010/main" val="2137068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will compute </a:t>
            </a:r>
            <a:r>
              <a:rPr lang="en-US" baseline="0" dirty="0" smtClean="0"/>
              <a:t>a forward model like this: where the position of the sensors are described, a source model of the brain is created and equally spaced grid-points are placed within this source model</a:t>
            </a:r>
          </a:p>
          <a:p>
            <a:pPr marL="171450" indent="-171450">
              <a:buFontTx/>
              <a:buChar char="-"/>
            </a:pPr>
            <a:r>
              <a:rPr lang="en-US" baseline="0" dirty="0" smtClean="0"/>
              <a:t>For this example we have performed the </a:t>
            </a:r>
            <a:r>
              <a:rPr lang="en-US" baseline="0" dirty="0" err="1" smtClean="0"/>
              <a:t>coregistration</a:t>
            </a:r>
            <a:r>
              <a:rPr lang="en-US" baseline="0" dirty="0" smtClean="0"/>
              <a:t> step for you –i.e. accurately working out where the head was in the MEG helmet using the 3 </a:t>
            </a:r>
            <a:r>
              <a:rPr lang="en-US" baseline="0" dirty="0" err="1" smtClean="0"/>
              <a:t>fiducials</a:t>
            </a:r>
            <a:r>
              <a:rPr lang="en-US" baseline="0" dirty="0" smtClean="0"/>
              <a:t> and head-shape information. Code for this can be found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20</a:t>
            </a:fld>
            <a:endParaRPr lang="en-US"/>
          </a:p>
        </p:txBody>
      </p:sp>
    </p:spTree>
    <p:extLst>
      <p:ext uri="{BB962C8B-B14F-4D97-AF65-F5344CB8AC3E}">
        <p14:creationId xmlns:p14="http://schemas.microsoft.com/office/powerpoint/2010/main" val="41438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create the forward model we </a:t>
            </a:r>
            <a:r>
              <a:rPr lang="en-US" baseline="0" dirty="0" err="1" smtClean="0"/>
              <a:t>ft_prepare_leadfield</a:t>
            </a:r>
            <a:endParaRPr lang="en-US" baseline="0" dirty="0" smtClean="0"/>
          </a:p>
          <a:p>
            <a:pPr marL="171450" indent="-171450">
              <a:buFontTx/>
              <a:buChar char="-"/>
            </a:pPr>
            <a:r>
              <a:rPr lang="en-US" baseline="0" dirty="0" smtClean="0"/>
              <a:t>A </a:t>
            </a:r>
            <a:r>
              <a:rPr lang="en-US" baseline="0" dirty="0" err="1" smtClean="0"/>
              <a:t>leadfield</a:t>
            </a:r>
            <a:r>
              <a:rPr lang="en-US" baseline="0" dirty="0" smtClean="0"/>
              <a:t> is a number of channel * 3 matrix where each </a:t>
            </a:r>
            <a:r>
              <a:rPr lang="en-US" dirty="0" smtClean="0">
                <a:latin typeface="Arial" charset="0"/>
                <a:ea typeface="Arial" charset="0"/>
                <a:cs typeface="Arial" charset="0"/>
              </a:rPr>
              <a:t>column corresponds with the potential or field distributions on all sensors for one of the </a:t>
            </a:r>
            <a:r>
              <a:rPr lang="en-US" dirty="0" err="1" smtClean="0">
                <a:latin typeface="Arial" charset="0"/>
                <a:ea typeface="Arial" charset="0"/>
                <a:cs typeface="Arial" charset="0"/>
              </a:rPr>
              <a:t>x,y,z</a:t>
            </a:r>
            <a:r>
              <a:rPr lang="en-US" dirty="0" smtClean="0">
                <a:latin typeface="Arial" charset="0"/>
                <a:ea typeface="Arial" charset="0"/>
                <a:cs typeface="Arial" charset="0"/>
              </a:rPr>
              <a:t>-orientations of the dipole</a:t>
            </a:r>
          </a:p>
          <a:p>
            <a:pPr marL="171450" indent="-171450">
              <a:buFontTx/>
              <a:buChar char="-"/>
            </a:pPr>
            <a:r>
              <a:rPr lang="en-US" dirty="0" smtClean="0">
                <a:latin typeface="Arial" charset="0"/>
                <a:ea typeface="Arial" charset="0"/>
                <a:cs typeface="Arial" charset="0"/>
              </a:rPr>
              <a:t>The main options to be aware of:</a:t>
            </a:r>
          </a:p>
          <a:p>
            <a:pPr marL="171450" indent="-171450">
              <a:buFontTx/>
              <a:buChar char="-"/>
            </a:pPr>
            <a:r>
              <a:rPr lang="en-US" dirty="0" err="1" smtClean="0">
                <a:latin typeface="Arial" charset="0"/>
                <a:ea typeface="Arial" charset="0"/>
                <a:cs typeface="Arial" charset="0"/>
              </a:rPr>
              <a:t>cfg.grad</a:t>
            </a:r>
            <a:r>
              <a:rPr lang="en-US" baseline="0" dirty="0" smtClean="0">
                <a:latin typeface="Arial" charset="0"/>
                <a:ea typeface="Arial" charset="0"/>
                <a:cs typeface="Arial" charset="0"/>
              </a:rPr>
              <a:t> = need variable describing the gradiometers</a:t>
            </a:r>
          </a:p>
          <a:p>
            <a:pPr marL="171450" indent="-171450">
              <a:buFontTx/>
              <a:buChar char="-"/>
            </a:pPr>
            <a:r>
              <a:rPr lang="en-US" baseline="0" dirty="0" err="1" smtClean="0">
                <a:latin typeface="Arial" charset="0"/>
                <a:ea typeface="Arial" charset="0"/>
                <a:cs typeface="Arial" charset="0"/>
              </a:rPr>
              <a:t>cfg.grid</a:t>
            </a:r>
            <a:r>
              <a:rPr lang="en-US" baseline="0" dirty="0" smtClean="0">
                <a:latin typeface="Arial" charset="0"/>
                <a:ea typeface="Arial" charset="0"/>
                <a:cs typeface="Arial" charset="0"/>
              </a:rPr>
              <a:t> = need variable describing the </a:t>
            </a:r>
            <a:r>
              <a:rPr lang="en-US" baseline="0" dirty="0" err="1" smtClean="0">
                <a:latin typeface="Arial" charset="0"/>
                <a:ea typeface="Arial" charset="0"/>
                <a:cs typeface="Arial" charset="0"/>
              </a:rPr>
              <a:t>sourcemodel</a:t>
            </a:r>
            <a:r>
              <a:rPr lang="en-US" baseline="0" dirty="0" smtClean="0">
                <a:latin typeface="Arial" charset="0"/>
                <a:ea typeface="Arial" charset="0"/>
                <a:cs typeface="Arial" charset="0"/>
              </a:rPr>
              <a:t> (model of the brain </a:t>
            </a:r>
          </a:p>
          <a:p>
            <a:pPr marL="171450" indent="-171450">
              <a:buFontTx/>
              <a:buChar char="-"/>
            </a:pPr>
            <a:r>
              <a:rPr lang="en-US" baseline="0" dirty="0" err="1" smtClean="0">
                <a:latin typeface="Arial" charset="0"/>
                <a:ea typeface="Arial" charset="0"/>
                <a:cs typeface="Arial" charset="0"/>
              </a:rPr>
              <a:t>cfg.normalise</a:t>
            </a:r>
            <a:r>
              <a:rPr lang="en-US" baseline="0" dirty="0" smtClean="0">
                <a:latin typeface="Arial" charset="0"/>
                <a:ea typeface="Arial" charset="0"/>
                <a:cs typeface="Arial" charset="0"/>
              </a:rPr>
              <a:t> = option to somewhat correct for the </a:t>
            </a:r>
            <a:r>
              <a:rPr lang="en-US" baseline="0" dirty="0" err="1" smtClean="0">
                <a:latin typeface="Arial" charset="0"/>
                <a:ea typeface="Arial" charset="0"/>
                <a:cs typeface="Arial" charset="0"/>
              </a:rPr>
              <a:t>centre</a:t>
            </a:r>
            <a:r>
              <a:rPr lang="en-US" baseline="0" dirty="0" smtClean="0">
                <a:latin typeface="Arial" charset="0"/>
                <a:ea typeface="Arial" charset="0"/>
                <a:cs typeface="Arial" charset="0"/>
              </a:rPr>
              <a:t> of the head bias. We have commented this out so you can correct for this bias post-hoc.</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21</a:t>
            </a:fld>
            <a:endParaRPr lang="en-US"/>
          </a:p>
        </p:txBody>
      </p:sp>
    </p:spTree>
    <p:extLst>
      <p:ext uri="{BB962C8B-B14F-4D97-AF65-F5344CB8AC3E}">
        <p14:creationId xmlns:p14="http://schemas.microsoft.com/office/powerpoint/2010/main" val="214542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 As </a:t>
            </a:r>
            <a:r>
              <a:rPr lang="en-US" dirty="0" err="1" smtClean="0"/>
              <a:t>Arjan</a:t>
            </a:r>
            <a:r>
              <a:rPr lang="en-US" dirty="0" smtClean="0"/>
              <a:t> described</a:t>
            </a:r>
            <a:r>
              <a:rPr lang="en-US" baseline="0" dirty="0" smtClean="0"/>
              <a:t> a beamformer involves creating a spatial filter for each point of our grid. This filter </a:t>
            </a:r>
            <a:r>
              <a:rPr lang="en-US" dirty="0" smtClean="0"/>
              <a:t>serves to </a:t>
            </a:r>
            <a:r>
              <a:rPr lang="en-US" dirty="0" err="1" smtClean="0"/>
              <a:t>maxmimise</a:t>
            </a:r>
            <a:r>
              <a:rPr lang="en-US" dirty="0" smtClean="0"/>
              <a:t> signal from that location but attenuate activity from other locations</a:t>
            </a:r>
          </a:p>
          <a:p>
            <a:pPr marL="0" indent="0">
              <a:buNone/>
            </a:pPr>
            <a:r>
              <a:rPr lang="en-US" dirty="0" smtClean="0"/>
              <a:t>-</a:t>
            </a:r>
            <a:r>
              <a:rPr lang="en-US" baseline="0" dirty="0" smtClean="0"/>
              <a:t> There are various advantages to </a:t>
            </a:r>
            <a:r>
              <a:rPr lang="en-US" baseline="0" dirty="0" err="1" smtClean="0"/>
              <a:t>beamformers</a:t>
            </a:r>
            <a:r>
              <a:rPr lang="en-US" baseline="0" dirty="0" smtClean="0"/>
              <a:t> (read)</a:t>
            </a:r>
            <a:endParaRPr lang="en-US" dirty="0" smtClean="0"/>
          </a:p>
          <a:p>
            <a:pPr marL="0" indent="0">
              <a:buNone/>
            </a:pPr>
            <a:r>
              <a:rPr lang="en-US" dirty="0" smtClean="0"/>
              <a:t>- One of the advantages of Fieldtrip over other software</a:t>
            </a:r>
            <a:r>
              <a:rPr lang="en-US" baseline="0" dirty="0" smtClean="0"/>
              <a:t> is the robust implementation of </a:t>
            </a:r>
            <a:r>
              <a:rPr lang="en-US" baseline="0" dirty="0" err="1" smtClean="0"/>
              <a:t>beamformers</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22</a:t>
            </a:fld>
            <a:endParaRPr lang="en-US"/>
          </a:p>
        </p:txBody>
      </p:sp>
    </p:spTree>
    <p:extLst>
      <p:ext uri="{BB962C8B-B14F-4D97-AF65-F5344CB8AC3E}">
        <p14:creationId xmlns:p14="http://schemas.microsoft.com/office/powerpoint/2010/main" val="135476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2</a:t>
            </a:fld>
            <a:endParaRPr lang="en-US"/>
          </a:p>
        </p:txBody>
      </p:sp>
    </p:spTree>
    <p:extLst>
      <p:ext uri="{BB962C8B-B14F-4D97-AF65-F5344CB8AC3E}">
        <p14:creationId xmlns:p14="http://schemas.microsoft.com/office/powerpoint/2010/main" val="695963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a:t>
            </a:r>
            <a:r>
              <a:rPr lang="en-US" baseline="0" dirty="0" smtClean="0"/>
              <a:t> source localise our resting-state alpha data we can use a frequency-domain beamformer first described by Gross and colleagues in 2001</a:t>
            </a:r>
          </a:p>
          <a:p>
            <a:pPr marL="171450" indent="-171450">
              <a:buFontTx/>
              <a:buChar char="-"/>
            </a:pPr>
            <a:r>
              <a:rPr lang="en-US" baseline="0" dirty="0" smtClean="0"/>
              <a:t>Essentially this involves </a:t>
            </a:r>
            <a:r>
              <a:rPr lang="en-US" baseline="0" dirty="0" err="1" smtClean="0"/>
              <a:t>fourier</a:t>
            </a:r>
            <a:r>
              <a:rPr lang="en-US" baseline="0" dirty="0" smtClean="0"/>
              <a:t>-transforming the data, creating a cross spectral density matrix and multiplying this by a spatial filter in the same way as for other </a:t>
            </a:r>
            <a:r>
              <a:rPr lang="en-US" baseline="0" dirty="0" err="1" smtClean="0"/>
              <a:t>beamformers</a:t>
            </a:r>
            <a:endParaRPr lang="en-US" baseline="0" dirty="0" smtClean="0"/>
          </a:p>
          <a:p>
            <a:pPr marL="171450" indent="-171450">
              <a:buFontTx/>
              <a:buChar char="-"/>
            </a:pPr>
            <a:r>
              <a:rPr lang="en-US" baseline="0" dirty="0" smtClean="0"/>
              <a:t>For more information on this read the Gross et al., 2001 paper</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23</a:t>
            </a:fld>
            <a:endParaRPr lang="en-US"/>
          </a:p>
        </p:txBody>
      </p:sp>
    </p:spTree>
    <p:extLst>
      <p:ext uri="{BB962C8B-B14F-4D97-AF65-F5344CB8AC3E}">
        <p14:creationId xmlns:p14="http://schemas.microsoft.com/office/powerpoint/2010/main" val="33360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These lines of code involve </a:t>
            </a:r>
            <a:r>
              <a:rPr lang="en-US" dirty="0" err="1" smtClean="0"/>
              <a:t>fourier</a:t>
            </a:r>
            <a:r>
              <a:rPr lang="en-US" dirty="0" smtClean="0"/>
              <a:t>-transforming our data for every trial at 10Hz</a:t>
            </a:r>
          </a:p>
          <a:p>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24</a:t>
            </a:fld>
            <a:endParaRPr lang="en-US"/>
          </a:p>
        </p:txBody>
      </p:sp>
    </p:spTree>
    <p:extLst>
      <p:ext uri="{BB962C8B-B14F-4D97-AF65-F5344CB8AC3E}">
        <p14:creationId xmlns:p14="http://schemas.microsoft.com/office/powerpoint/2010/main" val="1374958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Can then use </a:t>
            </a:r>
            <a:r>
              <a:rPr lang="en-US" dirty="0" err="1" smtClean="0"/>
              <a:t>ft_sourceanalysis</a:t>
            </a:r>
            <a:endParaRPr lang="en-US" dirty="0" smtClean="0"/>
          </a:p>
          <a:p>
            <a:pPr marL="171450" indent="-171450">
              <a:buFontTx/>
              <a:buChar char="-"/>
            </a:pPr>
            <a:r>
              <a:rPr lang="en-US" dirty="0" smtClean="0"/>
              <a:t>Main options to be aware of:</a:t>
            </a:r>
          </a:p>
          <a:p>
            <a:pPr marL="171450" indent="-171450">
              <a:buFontTx/>
              <a:buChar char="-"/>
            </a:pPr>
            <a:r>
              <a:rPr lang="en-US" dirty="0" err="1" smtClean="0"/>
              <a:t>cfg.frequency</a:t>
            </a:r>
            <a:r>
              <a:rPr lang="en-US" baseline="0" dirty="0" smtClean="0"/>
              <a:t> = frequency of interest (we can get the exact frequency from the output of the </a:t>
            </a:r>
            <a:r>
              <a:rPr lang="en-US" baseline="0" dirty="0" err="1" smtClean="0"/>
              <a:t>fourier</a:t>
            </a:r>
            <a:r>
              <a:rPr lang="en-US" baseline="0" dirty="0" smtClean="0"/>
              <a:t> transform)</a:t>
            </a:r>
          </a:p>
          <a:p>
            <a:pPr marL="171450" indent="-171450">
              <a:buFontTx/>
              <a:buChar char="-"/>
            </a:pPr>
            <a:r>
              <a:rPr lang="en-US" baseline="0" dirty="0" err="1" smtClean="0"/>
              <a:t>cfg.method</a:t>
            </a:r>
            <a:r>
              <a:rPr lang="en-US" baseline="0" dirty="0" smtClean="0"/>
              <a:t> = beamformer which uses </a:t>
            </a:r>
            <a:r>
              <a:rPr lang="en-US" baseline="0" dirty="0" err="1" smtClean="0"/>
              <a:t>fourier</a:t>
            </a:r>
            <a:r>
              <a:rPr lang="en-US" baseline="0" dirty="0" smtClean="0"/>
              <a:t> output</a:t>
            </a:r>
          </a:p>
          <a:p>
            <a:pPr marL="171450" indent="-171450">
              <a:buFontTx/>
              <a:buChar char="-"/>
            </a:pPr>
            <a:r>
              <a:rPr lang="en-US" baseline="0" dirty="0" err="1" smtClean="0"/>
              <a:t>cfg.grid</a:t>
            </a:r>
            <a:r>
              <a:rPr lang="en-US" baseline="0" dirty="0" smtClean="0"/>
              <a:t> = the pre-computed </a:t>
            </a:r>
            <a:r>
              <a:rPr lang="en-US" baseline="0" dirty="0" err="1" smtClean="0"/>
              <a:t>leadfield</a:t>
            </a:r>
            <a:endParaRPr lang="en-US" baseline="0" dirty="0" smtClean="0"/>
          </a:p>
          <a:p>
            <a:pPr marL="171450" indent="-171450">
              <a:buFontTx/>
              <a:buChar char="-"/>
            </a:pPr>
            <a:r>
              <a:rPr lang="en-US" baseline="0" dirty="0" err="1" smtClean="0"/>
              <a:t>cfg.lambda</a:t>
            </a:r>
            <a:r>
              <a:rPr lang="en-US" baseline="0" dirty="0" smtClean="0"/>
              <a:t> = amount of </a:t>
            </a:r>
            <a:r>
              <a:rPr lang="en-US" baseline="0" dirty="0" err="1" smtClean="0"/>
              <a:t>regularisation</a:t>
            </a:r>
            <a:r>
              <a:rPr lang="en-US" baseline="0" dirty="0" smtClean="0"/>
              <a:t> applied to the CSD matrix</a:t>
            </a:r>
          </a:p>
          <a:p>
            <a:pPr marL="171450" indent="-171450">
              <a:buFontTx/>
              <a:buChar char="-"/>
            </a:pPr>
            <a:r>
              <a:rPr lang="en-US" baseline="0" dirty="0" err="1" smtClean="0"/>
              <a:t>cfg.fixedori</a:t>
            </a:r>
            <a:r>
              <a:rPr lang="en-US" baseline="0" dirty="0" smtClean="0"/>
              <a:t> = use a fixed orientation of sources for our later connectivity analysis</a:t>
            </a:r>
          </a:p>
        </p:txBody>
      </p:sp>
      <p:sp>
        <p:nvSpPr>
          <p:cNvPr id="4" name="Slide Number Placeholder 3"/>
          <p:cNvSpPr>
            <a:spLocks noGrp="1"/>
          </p:cNvSpPr>
          <p:nvPr>
            <p:ph type="sldNum" sz="quarter" idx="10"/>
          </p:nvPr>
        </p:nvSpPr>
        <p:spPr/>
        <p:txBody>
          <a:bodyPr/>
          <a:lstStyle/>
          <a:p>
            <a:fld id="{AD2644F9-F777-1748-B682-7E9291077634}" type="slidenum">
              <a:rPr lang="en-US" smtClean="0"/>
              <a:t>25</a:t>
            </a:fld>
            <a:endParaRPr lang="en-US"/>
          </a:p>
        </p:txBody>
      </p:sp>
    </p:spTree>
    <p:extLst>
      <p:ext uri="{BB962C8B-B14F-4D97-AF65-F5344CB8AC3E}">
        <p14:creationId xmlns:p14="http://schemas.microsoft.com/office/powerpoint/2010/main" val="1553280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Running this code and plotting</a:t>
            </a:r>
            <a:r>
              <a:rPr lang="en-US" baseline="0" dirty="0" smtClean="0"/>
              <a:t> the output (</a:t>
            </a:r>
            <a:r>
              <a:rPr lang="en-US" baseline="0" dirty="0" err="1" smtClean="0"/>
              <a:t>ft_sourceplot</a:t>
            </a:r>
            <a:r>
              <a:rPr lang="en-US" baseline="0" dirty="0" smtClean="0"/>
              <a:t>)</a:t>
            </a:r>
          </a:p>
          <a:p>
            <a:pPr marL="171450" indent="-171450">
              <a:buFontTx/>
              <a:buChar char="-"/>
            </a:pPr>
            <a:r>
              <a:rPr lang="en-US" baseline="0" dirty="0" smtClean="0"/>
              <a:t>The activity seems to be in the </a:t>
            </a:r>
            <a:r>
              <a:rPr lang="en-US" baseline="0" dirty="0" err="1" smtClean="0"/>
              <a:t>centre</a:t>
            </a:r>
            <a:r>
              <a:rPr lang="en-US" baseline="0" dirty="0" smtClean="0"/>
              <a:t> of the head!</a:t>
            </a:r>
          </a:p>
          <a:p>
            <a:pPr marL="171450" indent="-171450">
              <a:buFontTx/>
              <a:buChar char="-"/>
            </a:pPr>
            <a:r>
              <a:rPr lang="en-US" baseline="0" dirty="0" smtClean="0"/>
              <a:t>Is the participant using their ventricles to think? NO – </a:t>
            </a:r>
            <a:r>
              <a:rPr lang="en-US" baseline="0" dirty="0" err="1" smtClean="0"/>
              <a:t>beamformers</a:t>
            </a:r>
            <a:r>
              <a:rPr lang="en-US" baseline="0" dirty="0" smtClean="0"/>
              <a:t> are biased towards the </a:t>
            </a:r>
            <a:r>
              <a:rPr lang="en-US" baseline="0" dirty="0" err="1" smtClean="0"/>
              <a:t>centre</a:t>
            </a:r>
            <a:r>
              <a:rPr lang="en-US" baseline="0" dirty="0" smtClean="0"/>
              <a:t> of the head. A solution is </a:t>
            </a:r>
            <a:r>
              <a:rPr lang="en-US" baseline="0" dirty="0" err="1" smtClean="0"/>
              <a:t>dicussed</a:t>
            </a:r>
            <a:r>
              <a:rPr lang="en-US" baseline="0" dirty="0" smtClean="0"/>
              <a:t> in exercise 3.</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26</a:t>
            </a:fld>
            <a:endParaRPr lang="en-US"/>
          </a:p>
        </p:txBody>
      </p:sp>
    </p:spTree>
    <p:extLst>
      <p:ext uri="{BB962C8B-B14F-4D97-AF65-F5344CB8AC3E}">
        <p14:creationId xmlns:p14="http://schemas.microsoft.com/office/powerpoint/2010/main" val="2100152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tutorial</a:t>
            </a:r>
            <a:r>
              <a:rPr lang="en-US" baseline="0" dirty="0" smtClean="0"/>
              <a:t> talks you though more complex experimental design where we create a median split of trials based on high and low alpha power</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27</a:t>
            </a:fld>
            <a:endParaRPr lang="en-US"/>
          </a:p>
        </p:txBody>
      </p:sp>
    </p:spTree>
    <p:extLst>
      <p:ext uri="{BB962C8B-B14F-4D97-AF65-F5344CB8AC3E}">
        <p14:creationId xmlns:p14="http://schemas.microsoft.com/office/powerpoint/2010/main" val="1759695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Your task (tutorial guides you through this) is to compute the power difference between</a:t>
            </a:r>
            <a:r>
              <a:rPr lang="en-US" baseline="0" dirty="0" smtClean="0"/>
              <a:t> high and low alpha trials in source space</a:t>
            </a:r>
          </a:p>
          <a:p>
            <a:pPr marL="171450" indent="-171450">
              <a:buFontTx/>
              <a:buChar char="-"/>
            </a:pPr>
            <a:r>
              <a:rPr lang="en-US" baseline="0" dirty="0" smtClean="0"/>
              <a:t>For this we use a common spatial filter over high and low trials, so we can be sure that differences in power are a result genuine and not simply due to differences between the two spatial filters used</a:t>
            </a:r>
          </a:p>
          <a:p>
            <a:pPr marL="171450" indent="-171450">
              <a:buFontTx/>
              <a:buChar char="-"/>
            </a:pPr>
            <a:r>
              <a:rPr lang="en-US" baseline="0" dirty="0" smtClean="0"/>
              <a:t>For more complex paradigms creating a common spatial filter is crucial </a:t>
            </a:r>
          </a:p>
          <a:p>
            <a:pPr marL="171450" indent="-171450">
              <a:buFontTx/>
              <a:buChar char="-"/>
            </a:pPr>
            <a:r>
              <a:rPr lang="en-US" baseline="0" dirty="0" smtClean="0"/>
              <a:t>Hopefully you should end up with a pretty picture like this(!)</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28</a:t>
            </a:fld>
            <a:endParaRPr lang="en-US"/>
          </a:p>
        </p:txBody>
      </p:sp>
    </p:spTree>
    <p:extLst>
      <p:ext uri="{BB962C8B-B14F-4D97-AF65-F5344CB8AC3E}">
        <p14:creationId xmlns:p14="http://schemas.microsoft.com/office/powerpoint/2010/main" val="1543130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When</a:t>
            </a:r>
            <a:r>
              <a:rPr lang="en-US" baseline="0" dirty="0" smtClean="0"/>
              <a:t> running these steps please ask for help if you’re stuck or </a:t>
            </a:r>
          </a:p>
          <a:p>
            <a:pPr marL="171450" indent="-171450">
              <a:buFontTx/>
              <a:buChar char="-"/>
            </a:pPr>
            <a:r>
              <a:rPr lang="en-US" baseline="0" dirty="0" smtClean="0"/>
              <a:t>Happy source </a:t>
            </a:r>
            <a:r>
              <a:rPr lang="en-US" baseline="0" dirty="0" err="1" smtClean="0"/>
              <a:t>localisaing</a:t>
            </a:r>
            <a:r>
              <a:rPr lang="en-US" baseline="0" dirty="0" smtClean="0"/>
              <a:t> and many thanks to my colleagues who have helped me learn about MEG analysis and gave me the chance to run this tutorial session</a:t>
            </a:r>
            <a:endParaRPr lang="en-US" dirty="0"/>
          </a:p>
        </p:txBody>
      </p:sp>
      <p:sp>
        <p:nvSpPr>
          <p:cNvPr id="4" name="Slide Number Placeholder 3"/>
          <p:cNvSpPr>
            <a:spLocks noGrp="1"/>
          </p:cNvSpPr>
          <p:nvPr>
            <p:ph type="sldNum" sz="quarter" idx="10"/>
          </p:nvPr>
        </p:nvSpPr>
        <p:spPr/>
        <p:txBody>
          <a:bodyPr/>
          <a:lstStyle/>
          <a:p>
            <a:fld id="{AD2644F9-F777-1748-B682-7E9291077634}" type="slidenum">
              <a:rPr lang="en-US" smtClean="0"/>
              <a:t>29</a:t>
            </a:fld>
            <a:endParaRPr lang="en-US"/>
          </a:p>
        </p:txBody>
      </p:sp>
    </p:spTree>
    <p:extLst>
      <p:ext uri="{BB962C8B-B14F-4D97-AF65-F5344CB8AC3E}">
        <p14:creationId xmlns:p14="http://schemas.microsoft.com/office/powerpoint/2010/main" val="456333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30</a:t>
            </a:fld>
            <a:endParaRPr lang="en-US"/>
          </a:p>
        </p:txBody>
      </p:sp>
    </p:spTree>
    <p:extLst>
      <p:ext uri="{BB962C8B-B14F-4D97-AF65-F5344CB8AC3E}">
        <p14:creationId xmlns:p14="http://schemas.microsoft.com/office/powerpoint/2010/main" val="1198543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31</a:t>
            </a:fld>
            <a:endParaRPr lang="en-US"/>
          </a:p>
        </p:txBody>
      </p:sp>
    </p:spTree>
    <p:extLst>
      <p:ext uri="{BB962C8B-B14F-4D97-AF65-F5344CB8AC3E}">
        <p14:creationId xmlns:p14="http://schemas.microsoft.com/office/powerpoint/2010/main" val="514040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32</a:t>
            </a:fld>
            <a:endParaRPr lang="en-US"/>
          </a:p>
        </p:txBody>
      </p:sp>
    </p:spTree>
    <p:extLst>
      <p:ext uri="{BB962C8B-B14F-4D97-AF65-F5344CB8AC3E}">
        <p14:creationId xmlns:p14="http://schemas.microsoft.com/office/powerpoint/2010/main" val="542990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Code</a:t>
            </a:r>
            <a:r>
              <a:rPr lang="en-US" baseline="0" dirty="0" smtClean="0"/>
              <a:t> for this tutorial can be found on </a:t>
            </a:r>
            <a:r>
              <a:rPr lang="en-US" baseline="0" dirty="0" err="1" smtClean="0"/>
              <a:t>Github</a:t>
            </a:r>
            <a:r>
              <a:rPr lang="en-US" baseline="0" dirty="0" smtClean="0"/>
              <a:t>, alongside other useful code used for analysing MEG data acquired from the Yokogawa system with Fieldtrip and custom MATLAB code</a:t>
            </a:r>
          </a:p>
          <a:p>
            <a:pPr marL="171450" indent="-171450">
              <a:buFontTx/>
              <a:buChar char="-"/>
            </a:pPr>
            <a:r>
              <a:rPr lang="en-US" baseline="0" dirty="0" smtClean="0"/>
              <a:t>Part of our attempt to make analysis open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Please download, contribute and comment!</a:t>
            </a:r>
          </a:p>
        </p:txBody>
      </p:sp>
      <p:sp>
        <p:nvSpPr>
          <p:cNvPr id="4" name="Slide Number Placeholder 3"/>
          <p:cNvSpPr>
            <a:spLocks noGrp="1"/>
          </p:cNvSpPr>
          <p:nvPr>
            <p:ph type="sldNum" sz="quarter" idx="10"/>
          </p:nvPr>
        </p:nvSpPr>
        <p:spPr/>
        <p:txBody>
          <a:bodyPr/>
          <a:lstStyle/>
          <a:p>
            <a:fld id="{AD2644F9-F777-1748-B682-7E9291077634}" type="slidenum">
              <a:rPr lang="en-US" smtClean="0"/>
              <a:t>3</a:t>
            </a:fld>
            <a:endParaRPr lang="en-US"/>
          </a:p>
        </p:txBody>
      </p:sp>
    </p:spTree>
    <p:extLst>
      <p:ext uri="{BB962C8B-B14F-4D97-AF65-F5344CB8AC3E}">
        <p14:creationId xmlns:p14="http://schemas.microsoft.com/office/powerpoint/2010/main" val="123886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33</a:t>
            </a:fld>
            <a:endParaRPr lang="en-US"/>
          </a:p>
        </p:txBody>
      </p:sp>
    </p:spTree>
    <p:extLst>
      <p:ext uri="{BB962C8B-B14F-4D97-AF65-F5344CB8AC3E}">
        <p14:creationId xmlns:p14="http://schemas.microsoft.com/office/powerpoint/2010/main" val="145492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6</a:t>
            </a:fld>
            <a:endParaRPr lang="en-US"/>
          </a:p>
        </p:txBody>
      </p:sp>
    </p:spTree>
    <p:extLst>
      <p:ext uri="{BB962C8B-B14F-4D97-AF65-F5344CB8AC3E}">
        <p14:creationId xmlns:p14="http://schemas.microsoft.com/office/powerpoint/2010/main" val="409621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7</a:t>
            </a:fld>
            <a:endParaRPr lang="en-US"/>
          </a:p>
        </p:txBody>
      </p:sp>
    </p:spTree>
    <p:extLst>
      <p:ext uri="{BB962C8B-B14F-4D97-AF65-F5344CB8AC3E}">
        <p14:creationId xmlns:p14="http://schemas.microsoft.com/office/powerpoint/2010/main" val="153850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8</a:t>
            </a:fld>
            <a:endParaRPr lang="en-US"/>
          </a:p>
        </p:txBody>
      </p:sp>
    </p:spTree>
    <p:extLst>
      <p:ext uri="{BB962C8B-B14F-4D97-AF65-F5344CB8AC3E}">
        <p14:creationId xmlns:p14="http://schemas.microsoft.com/office/powerpoint/2010/main" val="632376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9</a:t>
            </a:fld>
            <a:endParaRPr lang="en-US"/>
          </a:p>
        </p:txBody>
      </p:sp>
    </p:spTree>
    <p:extLst>
      <p:ext uri="{BB962C8B-B14F-4D97-AF65-F5344CB8AC3E}">
        <p14:creationId xmlns:p14="http://schemas.microsoft.com/office/powerpoint/2010/main" val="313127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10</a:t>
            </a:fld>
            <a:endParaRPr lang="en-US"/>
          </a:p>
        </p:txBody>
      </p:sp>
    </p:spTree>
    <p:extLst>
      <p:ext uri="{BB962C8B-B14F-4D97-AF65-F5344CB8AC3E}">
        <p14:creationId xmlns:p14="http://schemas.microsoft.com/office/powerpoint/2010/main" val="3636865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pPr>
              <a:defRPr/>
            </a:pPr>
            <a:fld id="{08C0DC32-FD91-BE4B-9353-3AA86333834A}" type="slidenum">
              <a:rPr lang="en-US" smtClean="0"/>
              <a:pPr>
                <a:defRPr/>
              </a:pPr>
              <a:t>11</a:t>
            </a:fld>
            <a:endParaRPr lang="en-US"/>
          </a:p>
        </p:txBody>
      </p:sp>
    </p:spTree>
    <p:extLst>
      <p:ext uri="{BB962C8B-B14F-4D97-AF65-F5344CB8AC3E}">
        <p14:creationId xmlns:p14="http://schemas.microsoft.com/office/powerpoint/2010/main" val="3291648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jpg"/><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normAutofit/>
          </a:bodyPr>
          <a:lstStyle>
            <a:lvl1pPr>
              <a:defRPr sz="2025">
                <a:ln>
                  <a:noFill/>
                </a:ln>
                <a:solidFill>
                  <a:srgbClr val="D53F07"/>
                </a:solidFill>
              </a:defRPr>
            </a:lvl1pPr>
          </a:lstStyle>
          <a:p>
            <a:r>
              <a:rPr lang="en-AU"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1688">
                <a:ln>
                  <a:noFill/>
                </a:ln>
                <a:solidFill>
                  <a:schemeClr val="tx1">
                    <a:lumMod val="50000"/>
                    <a:lumOff val="50000"/>
                  </a:schemeClr>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AU" dirty="0" smtClean="0"/>
              <a:t>Click to edit Master subtitle style</a:t>
            </a:r>
            <a:endParaRPr lang="en-US" dirty="0"/>
          </a:p>
        </p:txBody>
      </p:sp>
      <p:grpSp>
        <p:nvGrpSpPr>
          <p:cNvPr id="11" name="Group 10"/>
          <p:cNvGrpSpPr/>
          <p:nvPr userDrawn="1"/>
        </p:nvGrpSpPr>
        <p:grpSpPr>
          <a:xfrm>
            <a:off x="1976969" y="6273165"/>
            <a:ext cx="8238067" cy="483870"/>
            <a:chOff x="0" y="0"/>
            <a:chExt cx="6178974" cy="483870"/>
          </a:xfrm>
        </p:grpSpPr>
        <p:pic>
          <p:nvPicPr>
            <p:cNvPr id="17" name="Picture 16" descr="ARC_inlin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00"/>
              <a:ext cx="1266190" cy="28257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4600" y="115145"/>
              <a:ext cx="876300" cy="302260"/>
            </a:xfrm>
            <a:prstGeom prst="rect">
              <a:avLst/>
            </a:prstGeom>
          </p:spPr>
        </p:pic>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7734" y="0"/>
              <a:ext cx="1291590" cy="483870"/>
            </a:xfrm>
            <a:prstGeom prst="rect">
              <a:avLst/>
            </a:prstGeom>
          </p:spPr>
        </p:pic>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41600" y="110066"/>
              <a:ext cx="910590" cy="298450"/>
            </a:xfrm>
            <a:prstGeom prst="rect">
              <a:avLst/>
            </a:prstGeom>
          </p:spPr>
        </p:pic>
        <p:pic>
          <p:nvPicPr>
            <p:cNvPr id="23" name="Picture 2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75200" y="67733"/>
              <a:ext cx="910590" cy="391795"/>
            </a:xfrm>
            <a:prstGeom prst="rect">
              <a:avLst/>
            </a:prstGeom>
          </p:spPr>
        </p:pic>
        <p:pic>
          <p:nvPicPr>
            <p:cNvPr id="24" name="Picture 2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833534" y="110066"/>
              <a:ext cx="345440" cy="345440"/>
            </a:xfrm>
            <a:prstGeom prst="rect">
              <a:avLst/>
            </a:prstGeom>
          </p:spPr>
        </p:pic>
      </p:grpSp>
    </p:spTree>
    <p:extLst>
      <p:ext uri="{BB962C8B-B14F-4D97-AF65-F5344CB8AC3E}">
        <p14:creationId xmlns:p14="http://schemas.microsoft.com/office/powerpoint/2010/main" val="233173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3"/>
          <p:cNvSpPr>
            <a:spLocks noGrp="1"/>
          </p:cNvSpPr>
          <p:nvPr>
            <p:ph type="dt" sz="half" idx="10"/>
          </p:nvPr>
        </p:nvSpPr>
        <p:spPr>
          <a:xfrm>
            <a:off x="609600" y="6356355"/>
            <a:ext cx="2844800" cy="365125"/>
          </a:xfrm>
        </p:spPr>
        <p:txBody>
          <a:bodyPr/>
          <a:lstStyle>
            <a:lvl1pPr>
              <a:defRPr/>
            </a:lvl1pPr>
          </a:lstStyle>
          <a:p>
            <a:pPr>
              <a:defRPr/>
            </a:pPr>
            <a:fld id="{C3FA33BA-BAA9-4FB8-BAF9-C0CE1CB7DD45}" type="datetime1">
              <a:rPr lang="en-AU" smtClean="0">
                <a:latin typeface="Century Gothic" panose="020B0502020202020204" pitchFamily="34" charset="0"/>
              </a:rPr>
              <a:t>6/12/17</a:t>
            </a:fld>
            <a:endParaRPr lang="en-US" dirty="0"/>
          </a:p>
        </p:txBody>
      </p:sp>
      <p:sp>
        <p:nvSpPr>
          <p:cNvPr id="8"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9"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1479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7" name="Date Placeholder 3"/>
          <p:cNvSpPr>
            <a:spLocks noGrp="1"/>
          </p:cNvSpPr>
          <p:nvPr>
            <p:ph type="dt" sz="half" idx="10"/>
          </p:nvPr>
        </p:nvSpPr>
        <p:spPr>
          <a:xfrm>
            <a:off x="609600" y="6356355"/>
            <a:ext cx="2844800" cy="365125"/>
          </a:xfrm>
        </p:spPr>
        <p:txBody>
          <a:bodyPr/>
          <a:lstStyle>
            <a:lvl1pPr>
              <a:defRPr/>
            </a:lvl1pPr>
          </a:lstStyle>
          <a:p>
            <a:pPr>
              <a:defRPr/>
            </a:pPr>
            <a:fld id="{04B82000-55B2-41A8-904B-3808635297B9}" type="datetime1">
              <a:rPr lang="en-AU" smtClean="0">
                <a:latin typeface="Century Gothic" panose="020B0502020202020204" pitchFamily="34" charset="0"/>
              </a:rPr>
              <a:t>6/12/17</a:t>
            </a:fld>
            <a:endParaRPr lang="en-US" dirty="0"/>
          </a:p>
        </p:txBody>
      </p:sp>
      <p:sp>
        <p:nvSpPr>
          <p:cNvPr id="8"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9"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398817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Click to edit Master title style</a:t>
            </a:r>
            <a:endParaRPr lang="en-US" dirty="0"/>
          </a:p>
        </p:txBody>
      </p:sp>
      <p:sp>
        <p:nvSpPr>
          <p:cNvPr id="3" name="Content Placeholder 2"/>
          <p:cNvSpPr>
            <a:spLocks noGrp="1"/>
          </p:cNvSpPr>
          <p:nvPr>
            <p:ph idx="1"/>
          </p:nvPr>
        </p:nvSpPr>
        <p:spPr>
          <a:xfrm>
            <a:off x="574963" y="1600205"/>
            <a:ext cx="10972800" cy="4525963"/>
          </a:xfrm>
        </p:spPr>
        <p:txBody>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3DC1BF5-C62D-4B1A-9BDA-FA3930F08B37}" type="datetime1">
              <a:rPr lang="en-AU" smtClean="0">
                <a:latin typeface="Century Gothic" panose="020B0502020202020204" pitchFamily="34" charset="0"/>
              </a:rPr>
              <a:t>6/12/17</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4A7C9B-2C89-9744-93EC-A71E2B16786A}" type="slidenum">
              <a:rPr lang="en-US"/>
              <a:pPr>
                <a:defRPr/>
              </a:pPr>
              <a:t>‹#›</a:t>
            </a:fld>
            <a:endParaRPr lang="en-US" dirty="0"/>
          </a:p>
        </p:txBody>
      </p:sp>
      <p:sp>
        <p:nvSpPr>
          <p:cNvPr id="7" name="Rectangle 6"/>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994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24954" y="473075"/>
            <a:ext cx="2152649"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4406905"/>
            <a:ext cx="10363200" cy="1362075"/>
          </a:xfrm>
        </p:spPr>
        <p:txBody>
          <a:bodyPr anchor="t"/>
          <a:lstStyle>
            <a:lvl1pPr algn="l">
              <a:defRPr sz="1800" b="0" cap="all"/>
            </a:lvl1pPr>
          </a:lstStyle>
          <a:p>
            <a:r>
              <a:rPr lang="en-AU"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AU" smtClean="0"/>
              <a:t>Click to edit Master text styles</a:t>
            </a:r>
          </a:p>
        </p:txBody>
      </p:sp>
      <p:sp>
        <p:nvSpPr>
          <p:cNvPr id="8" name="Rectangle 7"/>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Date Placeholder 3"/>
          <p:cNvSpPr>
            <a:spLocks noGrp="1"/>
          </p:cNvSpPr>
          <p:nvPr>
            <p:ph type="dt" sz="half" idx="10"/>
          </p:nvPr>
        </p:nvSpPr>
        <p:spPr>
          <a:xfrm>
            <a:off x="609600" y="6356355"/>
            <a:ext cx="2844800" cy="365125"/>
          </a:xfrm>
        </p:spPr>
        <p:txBody>
          <a:bodyPr/>
          <a:lstStyle>
            <a:lvl1pPr>
              <a:defRPr/>
            </a:lvl1pPr>
          </a:lstStyle>
          <a:p>
            <a:pPr>
              <a:defRPr/>
            </a:pPr>
            <a:fld id="{A9467A5E-BC06-4709-ADB3-7ACFC2F8819A}" type="datetime1">
              <a:rPr lang="en-AU" smtClean="0">
                <a:latin typeface="Century Gothic" panose="020B0502020202020204" pitchFamily="34" charset="0"/>
              </a:rPr>
              <a:t>6/12/17</a:t>
            </a:fld>
            <a:endParaRPr lang="en-US" dirty="0"/>
          </a:p>
        </p:txBody>
      </p:sp>
      <p:sp>
        <p:nvSpPr>
          <p:cNvPr id="10"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11"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254320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dirty="0"/>
          </a:p>
        </p:txBody>
      </p:sp>
      <p:sp>
        <p:nvSpPr>
          <p:cNvPr id="3" name="Content Placeholder 2"/>
          <p:cNvSpPr>
            <a:spLocks noGrp="1"/>
          </p:cNvSpPr>
          <p:nvPr>
            <p:ph sz="half" idx="1"/>
          </p:nvPr>
        </p:nvSpPr>
        <p:spPr>
          <a:xfrm>
            <a:off x="609600" y="1600205"/>
            <a:ext cx="53848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8" name="Rectangle 7"/>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userDrawn="1"/>
        </p:nvSpPr>
        <p:spPr>
          <a:xfrm>
            <a:off x="2" y="0"/>
            <a:ext cx="3898900" cy="28829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Date Placeholder 3"/>
          <p:cNvSpPr>
            <a:spLocks noGrp="1"/>
          </p:cNvSpPr>
          <p:nvPr>
            <p:ph type="dt" sz="half" idx="10"/>
          </p:nvPr>
        </p:nvSpPr>
        <p:spPr>
          <a:xfrm>
            <a:off x="609600" y="6356355"/>
            <a:ext cx="2844800" cy="365125"/>
          </a:xfrm>
        </p:spPr>
        <p:txBody>
          <a:bodyPr/>
          <a:lstStyle>
            <a:lvl1pPr>
              <a:defRPr/>
            </a:lvl1pPr>
          </a:lstStyle>
          <a:p>
            <a:pPr>
              <a:defRPr/>
            </a:pPr>
            <a:fld id="{4097F346-E8DA-4EE8-A284-33E917C3284F}" type="datetime1">
              <a:rPr lang="en-AU" smtClean="0">
                <a:latin typeface="Century Gothic" panose="020B0502020202020204" pitchFamily="34" charset="0"/>
              </a:rPr>
              <a:t>6/12/17</a:t>
            </a:fld>
            <a:endParaRPr lang="en-US" dirty="0"/>
          </a:p>
        </p:txBody>
      </p:sp>
      <p:sp>
        <p:nvSpPr>
          <p:cNvPr id="12"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13"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4053282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AU"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AU"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10" name="Rectangle 9"/>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userDrawn="1"/>
        </p:nvSpPr>
        <p:spPr>
          <a:xfrm>
            <a:off x="2" y="0"/>
            <a:ext cx="3898900" cy="28829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Date Placeholder 3"/>
          <p:cNvSpPr>
            <a:spLocks noGrp="1"/>
          </p:cNvSpPr>
          <p:nvPr>
            <p:ph type="dt" sz="half" idx="10"/>
          </p:nvPr>
        </p:nvSpPr>
        <p:spPr>
          <a:xfrm>
            <a:off x="609600" y="6356355"/>
            <a:ext cx="2844800" cy="365125"/>
          </a:xfrm>
        </p:spPr>
        <p:txBody>
          <a:bodyPr/>
          <a:lstStyle>
            <a:lvl1pPr>
              <a:defRPr/>
            </a:lvl1pPr>
          </a:lstStyle>
          <a:p>
            <a:pPr>
              <a:defRPr/>
            </a:pPr>
            <a:fld id="{D946BEF4-C8CA-4ABC-AEE4-4B968C17D78B}" type="datetime1">
              <a:rPr lang="en-AU" smtClean="0">
                <a:latin typeface="Century Gothic" panose="020B0502020202020204" pitchFamily="34" charset="0"/>
              </a:rPr>
              <a:t>6/12/17</a:t>
            </a:fld>
            <a:endParaRPr lang="en-US" dirty="0"/>
          </a:p>
        </p:txBody>
      </p:sp>
      <p:sp>
        <p:nvSpPr>
          <p:cNvPr id="13"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14"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39484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userDrawn="1"/>
        </p:nvSpPr>
        <p:spPr>
          <a:xfrm>
            <a:off x="30135" y="24166"/>
            <a:ext cx="3898900" cy="28829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Date Placeholder 3"/>
          <p:cNvSpPr>
            <a:spLocks noGrp="1"/>
          </p:cNvSpPr>
          <p:nvPr>
            <p:ph type="dt" sz="half" idx="10"/>
          </p:nvPr>
        </p:nvSpPr>
        <p:spPr>
          <a:xfrm>
            <a:off x="609600" y="6356355"/>
            <a:ext cx="2844800" cy="365125"/>
          </a:xfrm>
        </p:spPr>
        <p:txBody>
          <a:bodyPr/>
          <a:lstStyle>
            <a:lvl1pPr>
              <a:defRPr/>
            </a:lvl1pPr>
          </a:lstStyle>
          <a:p>
            <a:pPr>
              <a:defRPr/>
            </a:pPr>
            <a:fld id="{F51D550F-00C5-476B-BD48-27E23BCF3C94}" type="datetime1">
              <a:rPr lang="en-AU" smtClean="0">
                <a:latin typeface="Century Gothic" panose="020B0502020202020204" pitchFamily="34" charset="0"/>
              </a:rPr>
              <a:t>6/12/17</a:t>
            </a:fld>
            <a:endParaRPr lang="en-US" dirty="0"/>
          </a:p>
        </p:txBody>
      </p:sp>
      <p:sp>
        <p:nvSpPr>
          <p:cNvPr id="9"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10"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25223932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userDrawn="1"/>
        </p:nvSpPr>
        <p:spPr>
          <a:xfrm>
            <a:off x="8737602" y="165100"/>
            <a:ext cx="3213100" cy="14097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userDrawn="1"/>
        </p:nvSpPr>
        <p:spPr>
          <a:xfrm>
            <a:off x="54594" y="27296"/>
            <a:ext cx="3898900" cy="28829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Date Placeholder 3"/>
          <p:cNvSpPr>
            <a:spLocks noGrp="1"/>
          </p:cNvSpPr>
          <p:nvPr>
            <p:ph type="dt" sz="half" idx="10"/>
          </p:nvPr>
        </p:nvSpPr>
        <p:spPr>
          <a:xfrm>
            <a:off x="609600" y="6356355"/>
            <a:ext cx="2844800" cy="365125"/>
          </a:xfrm>
        </p:spPr>
        <p:txBody>
          <a:bodyPr/>
          <a:lstStyle>
            <a:lvl1pPr>
              <a:defRPr/>
            </a:lvl1pPr>
          </a:lstStyle>
          <a:p>
            <a:pPr>
              <a:defRPr/>
            </a:pPr>
            <a:fld id="{14300B0D-736A-45ED-8C81-B243F7880CBD}" type="datetime1">
              <a:rPr lang="en-AU" smtClean="0">
                <a:latin typeface="Century Gothic" panose="020B0502020202020204" pitchFamily="34" charset="0"/>
              </a:rPr>
              <a:t>6/12/17</a:t>
            </a:fld>
            <a:endParaRPr lang="en-US" dirty="0"/>
          </a:p>
        </p:txBody>
      </p:sp>
      <p:sp>
        <p:nvSpPr>
          <p:cNvPr id="8"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9"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4471201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125" b="1"/>
            </a:lvl1pPr>
          </a:lstStyle>
          <a:p>
            <a:r>
              <a:rPr lang="en-AU"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AU" smtClean="0"/>
              <a:t>Click to edit Master text styles</a:t>
            </a:r>
          </a:p>
        </p:txBody>
      </p:sp>
      <p:sp>
        <p:nvSpPr>
          <p:cNvPr id="8" name="Rectangle 7"/>
          <p:cNvSpPr/>
          <p:nvPr userDrawn="1"/>
        </p:nvSpPr>
        <p:spPr>
          <a:xfrm>
            <a:off x="36395" y="27296"/>
            <a:ext cx="3898900" cy="28829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Date Placeholder 3"/>
          <p:cNvSpPr>
            <a:spLocks noGrp="1"/>
          </p:cNvSpPr>
          <p:nvPr>
            <p:ph type="dt" sz="half" idx="10"/>
          </p:nvPr>
        </p:nvSpPr>
        <p:spPr>
          <a:xfrm>
            <a:off x="609600" y="6356355"/>
            <a:ext cx="2844800" cy="365125"/>
          </a:xfrm>
        </p:spPr>
        <p:txBody>
          <a:bodyPr/>
          <a:lstStyle>
            <a:lvl1pPr>
              <a:defRPr/>
            </a:lvl1pPr>
          </a:lstStyle>
          <a:p>
            <a:pPr>
              <a:defRPr/>
            </a:pPr>
            <a:fld id="{582A359F-E0C4-4D21-9819-BA81B25AB6D2}" type="datetime1">
              <a:rPr lang="en-AU" smtClean="0">
                <a:latin typeface="Century Gothic" panose="020B0502020202020204" pitchFamily="34" charset="0"/>
              </a:rPr>
              <a:t>6/12/17</a:t>
            </a:fld>
            <a:endParaRPr lang="en-US" dirty="0"/>
          </a:p>
        </p:txBody>
      </p:sp>
      <p:sp>
        <p:nvSpPr>
          <p:cNvPr id="10"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VU University Medical centre, Amsterdam, </a:t>
            </a:r>
          </a:p>
          <a:p>
            <a:pPr>
              <a:defRPr/>
            </a:pPr>
            <a:r>
              <a:rPr lang="en-AU" dirty="0" smtClean="0">
                <a:latin typeface="Century Gothic" panose="020B0502020202020204" pitchFamily="34" charset="0"/>
              </a:rPr>
              <a:t>the Netherlands</a:t>
            </a:r>
            <a:endParaRPr lang="en-US" dirty="0"/>
          </a:p>
        </p:txBody>
      </p:sp>
      <p:sp>
        <p:nvSpPr>
          <p:cNvPr id="11"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35855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125" b="1"/>
            </a:lvl1pPr>
          </a:lstStyle>
          <a:p>
            <a:r>
              <a:rPr lang="en-AU"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AU" smtClean="0"/>
              <a:t>Click to edit Master text styles</a:t>
            </a:r>
          </a:p>
        </p:txBody>
      </p:sp>
      <p:sp>
        <p:nvSpPr>
          <p:cNvPr id="8" name="Date Placeholder 3"/>
          <p:cNvSpPr>
            <a:spLocks noGrp="1"/>
          </p:cNvSpPr>
          <p:nvPr>
            <p:ph type="dt" sz="half" idx="10"/>
          </p:nvPr>
        </p:nvSpPr>
        <p:spPr>
          <a:xfrm>
            <a:off x="609600" y="6356355"/>
            <a:ext cx="2844800" cy="365125"/>
          </a:xfrm>
        </p:spPr>
        <p:txBody>
          <a:bodyPr/>
          <a:lstStyle>
            <a:lvl1pPr>
              <a:defRPr/>
            </a:lvl1pPr>
          </a:lstStyle>
          <a:p>
            <a:pPr>
              <a:defRPr/>
            </a:pPr>
            <a:fld id="{D0094BA2-984A-4AD9-B763-4999CEB12DC3}" type="datetime1">
              <a:rPr lang="en-AU" smtClean="0">
                <a:latin typeface="Century Gothic" panose="020B0502020202020204" pitchFamily="34" charset="0"/>
              </a:rPr>
              <a:t>6/12/17</a:t>
            </a:fld>
            <a:endParaRPr lang="en-US" dirty="0"/>
          </a:p>
        </p:txBody>
      </p:sp>
      <p:sp>
        <p:nvSpPr>
          <p:cNvPr id="9" name="Footer Placeholder 4"/>
          <p:cNvSpPr>
            <a:spLocks noGrp="1"/>
          </p:cNvSpPr>
          <p:nvPr>
            <p:ph type="ftr" sz="quarter" idx="11"/>
          </p:nvPr>
        </p:nvSpPr>
        <p:spPr>
          <a:xfrm>
            <a:off x="4165600" y="6356355"/>
            <a:ext cx="3860800" cy="365125"/>
          </a:xfrm>
        </p:spPr>
        <p:txBody>
          <a:bodyPr/>
          <a:lstStyle>
            <a:lvl1pPr>
              <a:defRPr/>
            </a:lvl1pPr>
          </a:lstStyle>
          <a:p>
            <a:pPr>
              <a:defRPr/>
            </a:pPr>
            <a:r>
              <a:rPr lang="en-AU" dirty="0" smtClean="0">
                <a:latin typeface="Century Gothic" panose="020B0502020202020204" pitchFamily="34" charset="0"/>
              </a:rPr>
              <a:t>CCD-KIT MEG Workshop</a:t>
            </a:r>
            <a:endParaRPr lang="en-US" dirty="0"/>
          </a:p>
        </p:txBody>
      </p:sp>
      <p:sp>
        <p:nvSpPr>
          <p:cNvPr id="10" name="Slide Number Placeholder 5"/>
          <p:cNvSpPr>
            <a:spLocks noGrp="1"/>
          </p:cNvSpPr>
          <p:nvPr>
            <p:ph type="sldNum" sz="quarter" idx="12"/>
          </p:nvPr>
        </p:nvSpPr>
        <p:spPr>
          <a:xfrm>
            <a:off x="8737600" y="6356355"/>
            <a:ext cx="2844800" cy="365125"/>
          </a:xfrm>
        </p:spPr>
        <p:txBody>
          <a:bodyPr/>
          <a:lstStyle>
            <a:lvl1pPr>
              <a:defRPr/>
            </a:lvl1pPr>
          </a:lstStyle>
          <a:p>
            <a:pPr>
              <a:defRPr/>
            </a:pPr>
            <a:fld id="{924A7C9B-2C89-9744-93EC-A71E2B16786A}" type="slidenum">
              <a:rPr lang="en-US"/>
              <a:pPr>
                <a:defRPr/>
              </a:pPr>
              <a:t>‹#›</a:t>
            </a:fld>
            <a:endParaRPr lang="en-US" dirty="0"/>
          </a:p>
        </p:txBody>
      </p:sp>
    </p:spTree>
    <p:extLst>
      <p:ext uri="{BB962C8B-B14F-4D97-AF65-F5344CB8AC3E}">
        <p14:creationId xmlns:p14="http://schemas.microsoft.com/office/powerpoint/2010/main" val="37885586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9" descr="MQ671_7-CCD graphic pattern cropped.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7517" y="7938"/>
            <a:ext cx="3596216" cy="2773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dirty="0"/>
              <a:t>CLICK TO EDIT MASTER TITLE STYLE</a:t>
            </a:r>
            <a:endParaRPr lang="en-US" dirty="0"/>
          </a:p>
        </p:txBody>
      </p:sp>
      <p:sp>
        <p:nvSpPr>
          <p:cNvPr id="1028" name="Text Placeholder 2"/>
          <p:cNvSpPr>
            <a:spLocks noGrp="1"/>
          </p:cNvSpPr>
          <p:nvPr>
            <p:ph type="body" idx="1"/>
          </p:nvPr>
        </p:nvSpPr>
        <p:spPr bwMode="auto">
          <a:xfrm>
            <a:off x="609600" y="1600205"/>
            <a:ext cx="10972800"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fontAlgn="auto">
              <a:spcBef>
                <a:spcPts val="0"/>
              </a:spcBef>
              <a:spcAft>
                <a:spcPts val="0"/>
              </a:spcAft>
              <a:defRPr sz="675">
                <a:solidFill>
                  <a:schemeClr val="tx1">
                    <a:tint val="75000"/>
                  </a:schemeClr>
                </a:solidFill>
                <a:latin typeface="+mn-lt"/>
                <a:ea typeface="+mn-ea"/>
                <a:cs typeface="+mn-cs"/>
              </a:defRPr>
            </a:lvl1pPr>
          </a:lstStyle>
          <a:p>
            <a:pPr>
              <a:defRPr/>
            </a:pPr>
            <a:fld id="{48D86010-1ACA-4F6B-A1A5-0A7B871F1D6F}" type="datetime1">
              <a:rPr lang="en-AU" smtClean="0"/>
              <a:t>6/12/17</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fontAlgn="auto">
              <a:spcBef>
                <a:spcPts val="0"/>
              </a:spcBef>
              <a:spcAft>
                <a:spcPts val="0"/>
              </a:spcAft>
              <a:defRPr sz="675">
                <a:solidFill>
                  <a:schemeClr val="tx1">
                    <a:tint val="75000"/>
                  </a:schemeClr>
                </a:solidFill>
                <a:latin typeface="+mn-lt"/>
                <a:ea typeface="+mn-ea"/>
                <a:cs typeface="+mn-cs"/>
              </a:defRPr>
            </a:lvl1pPr>
          </a:lstStyle>
          <a:p>
            <a:pPr>
              <a:defRPr/>
            </a:pPr>
            <a:r>
              <a:rPr lang="en-AU" dirty="0" smtClean="0">
                <a:latin typeface="Century Gothic" panose="020B0502020202020204" pitchFamily="34" charset="0"/>
              </a:rPr>
              <a:t>CCD-KIT MEG Workshop</a:t>
            </a:r>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fontAlgn="auto">
              <a:spcBef>
                <a:spcPts val="0"/>
              </a:spcBef>
              <a:spcAft>
                <a:spcPts val="0"/>
              </a:spcAft>
              <a:defRPr sz="675">
                <a:solidFill>
                  <a:schemeClr val="tx1">
                    <a:tint val="75000"/>
                  </a:schemeClr>
                </a:solidFill>
                <a:latin typeface="+mn-lt"/>
                <a:ea typeface="+mn-ea"/>
                <a:cs typeface="+mn-cs"/>
              </a:defRPr>
            </a:lvl1pPr>
          </a:lstStyle>
          <a:p>
            <a:pPr>
              <a:defRPr/>
            </a:pPr>
            <a:fld id="{0CB0AFC3-21AD-3D4F-8971-479A528F70BE}" type="slidenum">
              <a:rPr lang="en-US"/>
              <a:pPr>
                <a:defRPr/>
              </a:pPr>
              <a:t>‹#›</a:t>
            </a:fld>
            <a:endParaRPr lang="en-US"/>
          </a:p>
        </p:txBody>
      </p:sp>
      <p:pic>
        <p:nvPicPr>
          <p:cNvPr id="8" name="Picture 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411941" y="591457"/>
            <a:ext cx="2152649"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l" defTabSz="257175" rtl="0" eaLnBrk="0" fontAlgn="base" hangingPunct="0">
        <a:spcBef>
          <a:spcPct val="0"/>
        </a:spcBef>
        <a:spcAft>
          <a:spcPct val="0"/>
        </a:spcAft>
        <a:defRPr sz="1800" kern="1200">
          <a:solidFill>
            <a:srgbClr val="D63E25"/>
          </a:solidFill>
          <a:latin typeface="Arial"/>
          <a:ea typeface="ＭＳ Ｐゴシック" charset="0"/>
          <a:cs typeface="Arial"/>
        </a:defRPr>
      </a:lvl1pPr>
      <a:lvl2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2pPr>
      <a:lvl3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3pPr>
      <a:lvl4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4pPr>
      <a:lvl5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5pPr>
      <a:lvl6pPr marL="25717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6pPr>
      <a:lvl7pPr marL="51435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7pPr>
      <a:lvl8pPr marL="77152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8pPr>
      <a:lvl9pPr marL="102870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9pPr>
    </p:titleStyle>
    <p:bodyStyle>
      <a:lvl1pPr marL="192881" indent="-192881" algn="l" defTabSz="257175" rtl="0" eaLnBrk="0" fontAlgn="base" hangingPunct="0">
        <a:spcBef>
          <a:spcPct val="20000"/>
        </a:spcBef>
        <a:spcAft>
          <a:spcPct val="0"/>
        </a:spcAft>
        <a:buFont typeface="Arial" charset="0"/>
        <a:buChar char="•"/>
        <a:defRPr sz="1800" kern="1200">
          <a:solidFill>
            <a:srgbClr val="404040"/>
          </a:solidFill>
          <a:latin typeface="Arial"/>
          <a:ea typeface="ＭＳ Ｐゴシック" charset="0"/>
          <a:cs typeface="Arial"/>
        </a:defRPr>
      </a:lvl1pPr>
      <a:lvl2pPr marL="417910" indent="-160735" algn="l" defTabSz="257175" rtl="0" eaLnBrk="0" fontAlgn="base" hangingPunct="0">
        <a:spcBef>
          <a:spcPct val="20000"/>
        </a:spcBef>
        <a:spcAft>
          <a:spcPct val="0"/>
        </a:spcAft>
        <a:buFont typeface="Arial" charset="0"/>
        <a:buChar char="–"/>
        <a:defRPr sz="1575" kern="1200">
          <a:solidFill>
            <a:srgbClr val="404040"/>
          </a:solidFill>
          <a:latin typeface="Arial"/>
          <a:ea typeface="ＭＳ Ｐゴシック" charset="0"/>
          <a:cs typeface="Arial"/>
        </a:defRPr>
      </a:lvl2pPr>
      <a:lvl3pPr marL="642938" indent="-128588" algn="l" defTabSz="257175" rtl="0" eaLnBrk="0" fontAlgn="base" hangingPunct="0">
        <a:spcBef>
          <a:spcPct val="20000"/>
        </a:spcBef>
        <a:spcAft>
          <a:spcPct val="0"/>
        </a:spcAft>
        <a:buFont typeface="Arial" charset="0"/>
        <a:buChar char="•"/>
        <a:defRPr sz="1350" kern="1200">
          <a:solidFill>
            <a:srgbClr val="404040"/>
          </a:solidFill>
          <a:latin typeface="Arial"/>
          <a:ea typeface="ＭＳ Ｐゴシック" charset="0"/>
          <a:cs typeface="Arial"/>
        </a:defRPr>
      </a:lvl3pPr>
      <a:lvl4pPr marL="900113" indent="-128588" algn="l" defTabSz="257175" rtl="0" eaLnBrk="0" fontAlgn="base" hangingPunct="0">
        <a:spcBef>
          <a:spcPct val="20000"/>
        </a:spcBef>
        <a:spcAft>
          <a:spcPct val="0"/>
        </a:spcAft>
        <a:buFont typeface="Arial" charset="0"/>
        <a:buChar char="–"/>
        <a:defRPr sz="1125" kern="1200">
          <a:solidFill>
            <a:srgbClr val="404040"/>
          </a:solidFill>
          <a:latin typeface="Arial"/>
          <a:ea typeface="ＭＳ Ｐゴシック" charset="0"/>
          <a:cs typeface="Arial"/>
        </a:defRPr>
      </a:lvl4pPr>
      <a:lvl5pPr marL="1157288" indent="-128588" algn="l" defTabSz="257175" rtl="0" eaLnBrk="0" fontAlgn="base" hangingPunct="0">
        <a:spcBef>
          <a:spcPct val="20000"/>
        </a:spcBef>
        <a:spcAft>
          <a:spcPct val="0"/>
        </a:spcAft>
        <a:buFont typeface="Arial" charset="0"/>
        <a:buChar char="»"/>
        <a:defRPr sz="1125" kern="1200">
          <a:solidFill>
            <a:srgbClr val="404040"/>
          </a:solidFill>
          <a:latin typeface="Arial"/>
          <a:ea typeface="ＭＳ Ｐゴシック" charset="0"/>
          <a:cs typeface="Arial"/>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7" Type="http://schemas.openxmlformats.org/officeDocument/2006/relationships/image" Target="../media/image31.png"/><Relationship Id="rId8" Type="http://schemas.openxmlformats.org/officeDocument/2006/relationships/image" Target="../media/image32.tiff"/><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cquarie-MEG-Research"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hyperlink" Target="http://www.fieldtriptoolbox.org/reference/ft_freqanalysis" TargetMode="External"/><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37.png"/><Relationship Id="rId6" Type="http://schemas.openxmlformats.org/officeDocument/2006/relationships/oleObject" Target="../embeddings/oleObject2.bin"/><Relationship Id="rId7" Type="http://schemas.openxmlformats.org/officeDocument/2006/relationships/image" Target="../media/image3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github.com/Macquarie-MEG-Research/coreg"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For%20more%20information%20on%20nextpow2%20see%20%20%20https:/au.mathworks.com/help/matlab/ref/nextpow2.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tif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cquarie-MEG-Research"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txBox="1">
            <a:spLocks/>
          </p:cNvSpPr>
          <p:nvPr/>
        </p:nvSpPr>
        <p:spPr>
          <a:xfrm>
            <a:off x="2146300" y="2189332"/>
            <a:ext cx="7988300" cy="3598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AU" sz="2400" b="1" dirty="0" err="1" smtClean="0">
                <a:latin typeface="Arial"/>
                <a:cs typeface="Arial"/>
              </a:rPr>
              <a:t>CCD</a:t>
            </a:r>
            <a:r>
              <a:rPr lang="en-AU" sz="2400" b="1" dirty="0" smtClean="0">
                <a:latin typeface="Arial"/>
                <a:cs typeface="Arial"/>
              </a:rPr>
              <a:t>-KIT MEG Workshop: </a:t>
            </a:r>
          </a:p>
          <a:p>
            <a:pPr marL="0" indent="0" algn="ctr">
              <a:lnSpc>
                <a:spcPct val="150000"/>
              </a:lnSpc>
              <a:buNone/>
            </a:pPr>
            <a:r>
              <a:rPr lang="en-AU" sz="2400" b="1" dirty="0" smtClean="0">
                <a:latin typeface="Arial"/>
                <a:cs typeface="Arial"/>
              </a:rPr>
              <a:t>Hands-on session </a:t>
            </a:r>
            <a:endParaRPr lang="en-AU" sz="2400" b="1" dirty="0">
              <a:latin typeface="Arial"/>
              <a:cs typeface="Arial"/>
            </a:endParaRPr>
          </a:p>
        </p:txBody>
      </p:sp>
      <p:sp>
        <p:nvSpPr>
          <p:cNvPr id="11" name="Subtitle 2"/>
          <p:cNvSpPr>
            <a:spLocks noGrp="1"/>
          </p:cNvSpPr>
          <p:nvPr>
            <p:ph type="subTitle" idx="1"/>
          </p:nvPr>
        </p:nvSpPr>
        <p:spPr>
          <a:xfrm>
            <a:off x="3038040" y="4129732"/>
            <a:ext cx="6204819" cy="642938"/>
          </a:xfrm>
        </p:spPr>
        <p:txBody>
          <a:bodyPr>
            <a:noAutofit/>
          </a:bodyPr>
          <a:lstStyle/>
          <a:p>
            <a:r>
              <a:rPr lang="en-AU" sz="1400" b="1" dirty="0"/>
              <a:t>Wei He </a:t>
            </a:r>
            <a:r>
              <a:rPr lang="en-AU" sz="1400" b="1" dirty="0" smtClean="0"/>
              <a:t>&amp; Robert Seymour</a:t>
            </a:r>
          </a:p>
          <a:p>
            <a:r>
              <a:rPr lang="en-AU" sz="1400" b="1" dirty="0" smtClean="0"/>
              <a:t>2017-12-06</a:t>
            </a:r>
            <a:endParaRPr lang="en-AU" sz="1400"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10</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a:solidFill>
                  <a:schemeClr val="tx1"/>
                </a:solidFill>
              </a:rPr>
              <a:t>Reading and </a:t>
            </a:r>
            <a:r>
              <a:rPr lang="en-AU" sz="2000" b="1" dirty="0" err="1">
                <a:solidFill>
                  <a:schemeClr val="tx1"/>
                </a:solidFill>
              </a:rPr>
              <a:t>preprocessing</a:t>
            </a:r>
            <a:r>
              <a:rPr lang="en-AU" sz="2000" b="1" dirty="0">
                <a:solidFill>
                  <a:schemeClr val="tx1"/>
                </a:solidFill>
              </a:rPr>
              <a:t> MEG data</a:t>
            </a: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1653368" y="2278621"/>
            <a:ext cx="6175526" cy="3755128"/>
          </a:xfrm>
          <a:prstGeom prst="rect">
            <a:avLst/>
          </a:prstGeom>
        </p:spPr>
      </p:pic>
      <p:sp>
        <p:nvSpPr>
          <p:cNvPr id="7" name="Rectangle 6"/>
          <p:cNvSpPr/>
          <p:nvPr/>
        </p:nvSpPr>
        <p:spPr>
          <a:xfrm>
            <a:off x="1751524" y="1447209"/>
            <a:ext cx="2252540" cy="369332"/>
          </a:xfrm>
          <a:prstGeom prst="rect">
            <a:avLst/>
          </a:prstGeom>
        </p:spPr>
        <p:txBody>
          <a:bodyPr wrap="none">
            <a:spAutoFit/>
          </a:bodyPr>
          <a:lstStyle/>
          <a:p>
            <a:r>
              <a:rPr lang="en-AU" dirty="0" err="1">
                <a:solidFill>
                  <a:srgbClr val="000000"/>
                </a:solidFill>
                <a:latin typeface="Courier New" panose="02070309020205020404" pitchFamily="49" charset="0"/>
              </a:rPr>
              <a:t>ft_rejectvisual</a:t>
            </a:r>
            <a:endParaRPr lang="en-AU" dirty="0">
              <a:solidFill>
                <a:srgbClr val="000000"/>
              </a:solidFill>
              <a:latin typeface="Courier New" panose="02070309020205020404" pitchFamily="49" charset="0"/>
            </a:endParaRPr>
          </a:p>
        </p:txBody>
      </p:sp>
      <p:sp>
        <p:nvSpPr>
          <p:cNvPr id="8" name="Rectangle 7"/>
          <p:cNvSpPr/>
          <p:nvPr/>
        </p:nvSpPr>
        <p:spPr>
          <a:xfrm>
            <a:off x="5566256" y="1439881"/>
            <a:ext cx="4314001" cy="369332"/>
          </a:xfrm>
          <a:prstGeom prst="rect">
            <a:avLst/>
          </a:prstGeom>
        </p:spPr>
        <p:txBody>
          <a:bodyPr wrap="none">
            <a:spAutoFit/>
          </a:bodyPr>
          <a:lstStyle/>
          <a:p>
            <a:r>
              <a:rPr lang="en-AU" b="1" dirty="0" smtClean="0">
                <a:latin typeface="Arial" panose="020B0604020202020204" pitchFamily="34" charset="0"/>
                <a:cs typeface="Arial" panose="020B0604020202020204" pitchFamily="34" charset="0"/>
              </a:rPr>
              <a:t>clean bad trials and/or bad channels</a:t>
            </a:r>
            <a:endParaRPr lang="en-AU" dirty="0"/>
          </a:p>
        </p:txBody>
      </p:sp>
      <p:sp>
        <p:nvSpPr>
          <p:cNvPr id="11" name="Rectangle 10"/>
          <p:cNvSpPr/>
          <p:nvPr/>
        </p:nvSpPr>
        <p:spPr>
          <a:xfrm>
            <a:off x="1612395" y="1452760"/>
            <a:ext cx="2623376"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rot="5400000">
            <a:off x="4793047" y="1382368"/>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29769" y="4506658"/>
            <a:ext cx="3252631" cy="369332"/>
          </a:xfrm>
          <a:prstGeom prst="rect">
            <a:avLst/>
          </a:prstGeom>
        </p:spPr>
        <p:txBody>
          <a:bodyPr wrap="square">
            <a:spAutoFit/>
          </a:bodyPr>
          <a:lstStyle/>
          <a:p>
            <a:r>
              <a:rPr lang="en-AU" b="1" dirty="0">
                <a:solidFill>
                  <a:srgbClr val="C00000"/>
                </a:solidFill>
              </a:rPr>
              <a:t>works only for segmented </a:t>
            </a:r>
            <a:r>
              <a:rPr lang="en-AU" b="1" dirty="0" smtClean="0">
                <a:solidFill>
                  <a:srgbClr val="C00000"/>
                </a:solidFill>
              </a:rPr>
              <a:t>data</a:t>
            </a:r>
            <a:endParaRPr lang="en-AU" dirty="0"/>
          </a:p>
        </p:txBody>
      </p:sp>
      <p:sp>
        <p:nvSpPr>
          <p:cNvPr id="10" name="Rectangle 9"/>
          <p:cNvSpPr/>
          <p:nvPr/>
        </p:nvSpPr>
        <p:spPr>
          <a:xfrm>
            <a:off x="1634038" y="5963238"/>
            <a:ext cx="6958884" cy="738664"/>
          </a:xfrm>
          <a:prstGeom prst="rect">
            <a:avLst/>
          </a:prstGeom>
        </p:spPr>
        <p:txBody>
          <a:bodyPr wrap="square">
            <a:spAutoFit/>
          </a:bodyPr>
          <a:lstStyle/>
          <a:p>
            <a:r>
              <a:rPr lang="en-AU" sz="1400" b="1" dirty="0" smtClean="0">
                <a:latin typeface="Arial" panose="020B0604020202020204" pitchFamily="34" charset="0"/>
                <a:cs typeface="Arial" panose="020B0604020202020204" pitchFamily="34" charset="0"/>
              </a:rPr>
              <a:t>Further reading: </a:t>
            </a:r>
          </a:p>
          <a:p>
            <a:r>
              <a:rPr lang="en-AU" sz="1400" dirty="0">
                <a:latin typeface="Arial" panose="020B0604020202020204" pitchFamily="34" charset="0"/>
                <a:cs typeface="Arial" panose="020B0604020202020204" pitchFamily="34" charset="0"/>
              </a:rPr>
              <a:t>http://www.fieldtriptoolbox.org/tutorial/artifacts</a:t>
            </a:r>
          </a:p>
          <a:p>
            <a:r>
              <a:rPr lang="en-AU" sz="1400" dirty="0" smtClean="0">
                <a:latin typeface="Arial" panose="020B0604020202020204" pitchFamily="34" charset="0"/>
                <a:cs typeface="Arial" panose="020B0604020202020204" pitchFamily="34" charset="0"/>
              </a:rPr>
              <a:t>http</a:t>
            </a:r>
            <a:r>
              <a:rPr lang="en-AU" sz="1400" dirty="0">
                <a:latin typeface="Arial" panose="020B0604020202020204" pitchFamily="34" charset="0"/>
                <a:cs typeface="Arial" panose="020B0604020202020204" pitchFamily="34" charset="0"/>
              </a:rPr>
              <a:t>://www.fieldtriptoolbox.org/tutorial/visual_artifact_rejection</a:t>
            </a:r>
          </a:p>
        </p:txBody>
      </p:sp>
    </p:spTree>
    <p:extLst>
      <p:ext uri="{BB962C8B-B14F-4D97-AF65-F5344CB8AC3E}">
        <p14:creationId xmlns:p14="http://schemas.microsoft.com/office/powerpoint/2010/main" val="383711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1" grpId="1" animBg="1"/>
      <p:bldP spid="13" grpId="0" animBg="1"/>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11</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a:solidFill>
                  <a:schemeClr val="tx1"/>
                </a:solidFill>
              </a:rPr>
              <a:t>Reading and </a:t>
            </a:r>
            <a:r>
              <a:rPr lang="en-AU" sz="2000" b="1" dirty="0" err="1">
                <a:solidFill>
                  <a:schemeClr val="tx1"/>
                </a:solidFill>
              </a:rPr>
              <a:t>preprocessing</a:t>
            </a:r>
            <a:r>
              <a:rPr lang="en-AU" sz="2000" b="1" dirty="0">
                <a:solidFill>
                  <a:schemeClr val="tx1"/>
                </a:solidFill>
              </a:rPr>
              <a:t> MEG data</a:t>
            </a: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72794" y="1476376"/>
            <a:ext cx="3144591" cy="379719"/>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975413" y="3044661"/>
            <a:ext cx="5047059" cy="3516543"/>
          </a:xfrm>
          <a:prstGeom prst="rect">
            <a:avLst/>
          </a:prstGeom>
        </p:spPr>
      </p:pic>
      <p:sp>
        <p:nvSpPr>
          <p:cNvPr id="8" name="Rectangle 7"/>
          <p:cNvSpPr/>
          <p:nvPr/>
        </p:nvSpPr>
        <p:spPr>
          <a:xfrm>
            <a:off x="5433005" y="1489691"/>
            <a:ext cx="4198585" cy="369332"/>
          </a:xfrm>
          <a:prstGeom prst="rect">
            <a:avLst/>
          </a:prstGeom>
        </p:spPr>
        <p:txBody>
          <a:bodyPr wrap="none">
            <a:spAutoFit/>
          </a:bodyPr>
          <a:lstStyle/>
          <a:p>
            <a:r>
              <a:rPr lang="en-AU" b="1" dirty="0" smtClean="0">
                <a:latin typeface="Arial" panose="020B0604020202020204" pitchFamily="34" charset="0"/>
                <a:cs typeface="Arial" panose="020B0604020202020204" pitchFamily="34" charset="0"/>
              </a:rPr>
              <a:t>identify </a:t>
            </a:r>
            <a:r>
              <a:rPr lang="en-AU" b="1" dirty="0" err="1">
                <a:latin typeface="Arial" panose="020B0604020202020204" pitchFamily="34" charset="0"/>
                <a:cs typeface="Arial" panose="020B0604020202020204" pitchFamily="34" charset="0"/>
              </a:rPr>
              <a:t>occular</a:t>
            </a:r>
            <a:r>
              <a:rPr lang="en-AU" b="1" dirty="0">
                <a:latin typeface="Arial" panose="020B0604020202020204" pitchFamily="34" charset="0"/>
                <a:cs typeface="Arial" panose="020B0604020202020204" pitchFamily="34" charset="0"/>
              </a:rPr>
              <a:t> and cardiac </a:t>
            </a:r>
            <a:r>
              <a:rPr lang="en-AU" b="1" dirty="0" err="1">
                <a:latin typeface="Arial" panose="020B0604020202020204" pitchFamily="34" charset="0"/>
                <a:cs typeface="Arial" panose="020B0604020202020204" pitchFamily="34" charset="0"/>
              </a:rPr>
              <a:t>artifacts</a:t>
            </a:r>
            <a:endParaRPr lang="en-AU" dirty="0"/>
          </a:p>
        </p:txBody>
      </p:sp>
      <p:sp>
        <p:nvSpPr>
          <p:cNvPr id="13" name="Up Arrow 12"/>
          <p:cNvSpPr/>
          <p:nvPr/>
        </p:nvSpPr>
        <p:spPr>
          <a:xfrm rot="5400000">
            <a:off x="4711259" y="1448578"/>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72794" y="1486764"/>
            <a:ext cx="3144591" cy="369332"/>
          </a:xfrm>
          <a:prstGeom prst="rect">
            <a:avLst/>
          </a:prstGeom>
        </p:spPr>
        <p:txBody>
          <a:bodyPr wrap="square">
            <a:spAutoFit/>
          </a:bodyPr>
          <a:lstStyle/>
          <a:p>
            <a:r>
              <a:rPr lang="en-AU" dirty="0" err="1">
                <a:solidFill>
                  <a:srgbClr val="000000"/>
                </a:solidFill>
                <a:latin typeface="Courier New" panose="02070309020205020404" pitchFamily="49" charset="0"/>
              </a:rPr>
              <a:t>ft_componentanalysis</a:t>
            </a:r>
            <a:endParaRPr lang="en-AU" dirty="0">
              <a:solidFill>
                <a:srgbClr val="000000"/>
              </a:solidFill>
              <a:latin typeface="Courier New" panose="02070309020205020404" pitchFamily="49" charset="0"/>
            </a:endParaRPr>
          </a:p>
        </p:txBody>
      </p:sp>
      <p:sp>
        <p:nvSpPr>
          <p:cNvPr id="14" name="Rectangle 13"/>
          <p:cNvSpPr/>
          <p:nvPr/>
        </p:nvSpPr>
        <p:spPr>
          <a:xfrm>
            <a:off x="1867392" y="2544175"/>
            <a:ext cx="1976823" cy="369332"/>
          </a:xfrm>
          <a:prstGeom prst="rect">
            <a:avLst/>
          </a:prstGeom>
        </p:spPr>
        <p:txBody>
          <a:bodyPr wrap="none">
            <a:spAutoFit/>
          </a:bodyPr>
          <a:lstStyle/>
          <a:p>
            <a:r>
              <a:rPr lang="en-AU" dirty="0" err="1" smtClean="0">
                <a:solidFill>
                  <a:srgbClr val="000000"/>
                </a:solidFill>
                <a:latin typeface="Courier New" panose="02070309020205020404" pitchFamily="49" charset="0"/>
              </a:rPr>
              <a:t>ft_topoplotIC</a:t>
            </a:r>
            <a:endParaRPr lang="en-AU" dirty="0">
              <a:solidFill>
                <a:srgbClr val="000000"/>
              </a:solidFill>
              <a:latin typeface="Courier New" panose="02070309020205020404" pitchFamily="49" charset="0"/>
            </a:endParaRPr>
          </a:p>
        </p:txBody>
      </p:sp>
      <p:sp>
        <p:nvSpPr>
          <p:cNvPr id="15" name="Rectangle 14"/>
          <p:cNvSpPr/>
          <p:nvPr/>
        </p:nvSpPr>
        <p:spPr>
          <a:xfrm>
            <a:off x="7220820" y="2493546"/>
            <a:ext cx="2114681" cy="369332"/>
          </a:xfrm>
          <a:prstGeom prst="rect">
            <a:avLst/>
          </a:prstGeom>
        </p:spPr>
        <p:txBody>
          <a:bodyPr wrap="none">
            <a:spAutoFit/>
          </a:bodyPr>
          <a:lstStyle/>
          <a:p>
            <a:r>
              <a:rPr lang="en-AU" dirty="0" err="1">
                <a:latin typeface="Courier New" panose="02070309020205020404" pitchFamily="49" charset="0"/>
              </a:rPr>
              <a:t>ft_databrowser</a:t>
            </a:r>
            <a:endParaRPr lang="en-AU" dirty="0">
              <a:latin typeface="Courier New" panose="02070309020205020404" pitchFamily="49" charset="0"/>
            </a:endParaRPr>
          </a:p>
        </p:txBody>
      </p:sp>
      <p:pic>
        <p:nvPicPr>
          <p:cNvPr id="17" name="Picture 16"/>
          <p:cNvPicPr>
            <a:picLocks noChangeAspect="1"/>
          </p:cNvPicPr>
          <p:nvPr/>
        </p:nvPicPr>
        <p:blipFill>
          <a:blip r:embed="rId4"/>
          <a:stretch>
            <a:fillRect/>
          </a:stretch>
        </p:blipFill>
        <p:spPr>
          <a:xfrm>
            <a:off x="1072794" y="3095290"/>
            <a:ext cx="4036319" cy="3510184"/>
          </a:xfrm>
          <a:prstGeom prst="rect">
            <a:avLst/>
          </a:prstGeom>
        </p:spPr>
      </p:pic>
    </p:spTree>
    <p:extLst>
      <p:ext uri="{BB962C8B-B14F-4D97-AF65-F5344CB8AC3E}">
        <p14:creationId xmlns:p14="http://schemas.microsoft.com/office/powerpoint/2010/main" val="358957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anim calcmode="lin" valueType="num">
                                      <p:cBhvr>
                                        <p:cTn id="28" dur="500" fill="hold"/>
                                        <p:tgtEl>
                                          <p:spTgt spid="17"/>
                                        </p:tgtEl>
                                        <p:attrNameLst>
                                          <p:attrName>ppt_x</p:attrName>
                                        </p:attrNameLst>
                                      </p:cBhvr>
                                      <p:tavLst>
                                        <p:tav tm="0">
                                          <p:val>
                                            <p:strVal val="#ppt_x"/>
                                          </p:val>
                                        </p:tav>
                                        <p:tav tm="100000">
                                          <p:val>
                                            <p:strVal val="#ppt_x"/>
                                          </p:val>
                                        </p:tav>
                                      </p:tavLst>
                                    </p:anim>
                                    <p:anim calcmode="lin" valueType="num">
                                      <p:cBhvr>
                                        <p:cTn id="2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8" grpId="0"/>
      <p:bldP spid="13" grpId="0" animBg="1"/>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12</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a:solidFill>
                  <a:schemeClr val="tx1"/>
                </a:solidFill>
              </a:rPr>
              <a:t>Reading and </a:t>
            </a:r>
            <a:r>
              <a:rPr lang="en-AU" sz="2000" b="1" dirty="0" err="1">
                <a:solidFill>
                  <a:schemeClr val="tx1"/>
                </a:solidFill>
              </a:rPr>
              <a:t>preprocessing</a:t>
            </a:r>
            <a:r>
              <a:rPr lang="en-AU" sz="2000" b="1" dirty="0">
                <a:solidFill>
                  <a:schemeClr val="tx1"/>
                </a:solidFill>
              </a:rPr>
              <a:t> MEG data</a:t>
            </a: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46975" y="970473"/>
            <a:ext cx="10676586" cy="1749005"/>
          </a:xfrm>
          <a:prstGeom prst="rect">
            <a:avLst/>
          </a:prstGeom>
          <a:noFill/>
        </p:spPr>
        <p:txBody>
          <a:bodyPr wrap="square" rtlCol="0">
            <a:spAutoFit/>
          </a:bodyPr>
          <a:lstStyle/>
          <a:p>
            <a:pPr>
              <a:lnSpc>
                <a:spcPct val="200000"/>
              </a:lnSpc>
            </a:pPr>
            <a:r>
              <a:rPr lang="en-AU" sz="1400" b="1" dirty="0" err="1" smtClean="0">
                <a:latin typeface="Arial" panose="020B0604020202020204" pitchFamily="34" charset="0"/>
                <a:cs typeface="Arial" panose="020B0604020202020204" pitchFamily="34" charset="0"/>
              </a:rPr>
              <a:t>ECG</a:t>
            </a:r>
            <a:endParaRPr lang="en-AU" sz="1400" b="1"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en-AU" sz="1400" b="1" dirty="0" smtClean="0">
                <a:latin typeface="Arial" panose="020B0604020202020204" pitchFamily="34" charset="0"/>
                <a:cs typeface="Arial" panose="020B0604020202020204" pitchFamily="34" charset="0"/>
              </a:rPr>
              <a:t>should normally come within the first 20-30 components as they are very regular and salient signal</a:t>
            </a:r>
          </a:p>
          <a:p>
            <a:pPr marL="285750" indent="-285750">
              <a:lnSpc>
                <a:spcPct val="200000"/>
              </a:lnSpc>
              <a:buFont typeface="Arial" panose="020B0604020202020204" pitchFamily="34" charset="0"/>
              <a:buChar char="•"/>
            </a:pPr>
            <a:r>
              <a:rPr lang="en-AU" sz="1400" b="1" dirty="0" smtClean="0">
                <a:latin typeface="Arial" panose="020B0604020202020204" pitchFamily="34" charset="0"/>
                <a:cs typeface="Arial" panose="020B0604020202020204" pitchFamily="34" charset="0"/>
              </a:rPr>
              <a:t> almost always get 2 </a:t>
            </a:r>
            <a:r>
              <a:rPr lang="en-AU" sz="1400" b="1" dirty="0" err="1" smtClean="0">
                <a:latin typeface="Arial" panose="020B0604020202020204" pitchFamily="34" charset="0"/>
                <a:cs typeface="Arial" panose="020B0604020202020204" pitchFamily="34" charset="0"/>
              </a:rPr>
              <a:t>ECG</a:t>
            </a:r>
            <a:r>
              <a:rPr lang="en-AU" sz="1400" b="1" dirty="0" smtClean="0">
                <a:latin typeface="Arial" panose="020B0604020202020204" pitchFamily="34" charset="0"/>
                <a:cs typeface="Arial" panose="020B0604020202020204" pitchFamily="34" charset="0"/>
              </a:rPr>
              <a:t> </a:t>
            </a:r>
            <a:r>
              <a:rPr lang="en-AU" sz="1400" b="1" dirty="0">
                <a:latin typeface="Arial" panose="020B0604020202020204" pitchFamily="34" charset="0"/>
                <a:cs typeface="Arial" panose="020B0604020202020204" pitchFamily="34" charset="0"/>
              </a:rPr>
              <a:t>components that look similar to each other, but slightly </a:t>
            </a:r>
            <a:r>
              <a:rPr lang="en-AU" sz="1400" b="1" dirty="0" smtClean="0">
                <a:latin typeface="Arial" panose="020B0604020202020204" pitchFamily="34" charset="0"/>
                <a:cs typeface="Arial" panose="020B0604020202020204" pitchFamily="34" charset="0"/>
              </a:rPr>
              <a:t>rotated                     </a:t>
            </a:r>
            <a:endParaRPr lang="en-AU" sz="1400" b="1" dirty="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endParaRPr lang="en-AU" sz="1400" b="1" dirty="0" smtClean="0">
              <a:latin typeface="Arial" panose="020B0604020202020204" pitchFamily="34" charset="0"/>
              <a:cs typeface="Arial" panose="020B0604020202020204" pitchFamily="34" charset="0"/>
            </a:endParaRPr>
          </a:p>
        </p:txBody>
      </p:sp>
      <p:sp>
        <p:nvSpPr>
          <p:cNvPr id="18" name="TextBox 17"/>
          <p:cNvSpPr txBox="1"/>
          <p:nvPr/>
        </p:nvSpPr>
        <p:spPr>
          <a:xfrm>
            <a:off x="746975" y="2586211"/>
            <a:ext cx="10676586" cy="1384995"/>
          </a:xfrm>
          <a:prstGeom prst="rect">
            <a:avLst/>
          </a:prstGeom>
          <a:noFill/>
        </p:spPr>
        <p:txBody>
          <a:bodyPr wrap="square" rtlCol="0">
            <a:spAutoFit/>
          </a:bodyPr>
          <a:lstStyle/>
          <a:p>
            <a:pPr>
              <a:lnSpc>
                <a:spcPct val="200000"/>
              </a:lnSpc>
            </a:pPr>
            <a:r>
              <a:rPr lang="en-AU" sz="1400" b="1" dirty="0" err="1" smtClean="0">
                <a:latin typeface="Arial" panose="020B0604020202020204" pitchFamily="34" charset="0"/>
                <a:cs typeface="Arial" panose="020B0604020202020204" pitchFamily="34" charset="0"/>
              </a:rPr>
              <a:t>EOG</a:t>
            </a:r>
            <a:endParaRPr lang="en-AU" sz="1400" b="1"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en-AU" sz="1400" b="1" dirty="0" smtClean="0">
                <a:latin typeface="Arial" panose="020B0604020202020204" pitchFamily="34" charset="0"/>
                <a:cs typeface="Arial" panose="020B0604020202020204" pitchFamily="34" charset="0"/>
              </a:rPr>
              <a:t>should also come within the first 20 components but topology would vary </a:t>
            </a:r>
          </a:p>
          <a:p>
            <a:pPr marL="285750" indent="-285750">
              <a:lnSpc>
                <a:spcPct val="200000"/>
              </a:lnSpc>
              <a:buFont typeface="Arial" panose="020B0604020202020204" pitchFamily="34" charset="0"/>
              <a:buChar char="•"/>
            </a:pPr>
            <a:endParaRPr lang="en-AU" sz="1400" b="1"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078136" y="3517210"/>
            <a:ext cx="1381125" cy="1447800"/>
          </a:xfrm>
          <a:prstGeom prst="rect">
            <a:avLst/>
          </a:prstGeom>
        </p:spPr>
      </p:pic>
      <p:pic>
        <p:nvPicPr>
          <p:cNvPr id="9" name="Picture 8"/>
          <p:cNvPicPr>
            <a:picLocks noChangeAspect="1"/>
          </p:cNvPicPr>
          <p:nvPr/>
        </p:nvPicPr>
        <p:blipFill>
          <a:blip r:embed="rId4"/>
          <a:stretch>
            <a:fillRect/>
          </a:stretch>
        </p:blipFill>
        <p:spPr>
          <a:xfrm>
            <a:off x="2732903" y="3569597"/>
            <a:ext cx="1247775" cy="1343025"/>
          </a:xfrm>
          <a:prstGeom prst="rect">
            <a:avLst/>
          </a:prstGeom>
        </p:spPr>
      </p:pic>
      <p:pic>
        <p:nvPicPr>
          <p:cNvPr id="10" name="Picture 9"/>
          <p:cNvPicPr>
            <a:picLocks noChangeAspect="1"/>
          </p:cNvPicPr>
          <p:nvPr/>
        </p:nvPicPr>
        <p:blipFill>
          <a:blip r:embed="rId5"/>
          <a:stretch>
            <a:fillRect/>
          </a:stretch>
        </p:blipFill>
        <p:spPr>
          <a:xfrm>
            <a:off x="4385872" y="3560072"/>
            <a:ext cx="1123950" cy="1352550"/>
          </a:xfrm>
          <a:prstGeom prst="rect">
            <a:avLst/>
          </a:prstGeom>
        </p:spPr>
      </p:pic>
      <p:pic>
        <p:nvPicPr>
          <p:cNvPr id="12" name="Picture 11"/>
          <p:cNvPicPr>
            <a:picLocks noChangeAspect="1"/>
          </p:cNvPicPr>
          <p:nvPr/>
        </p:nvPicPr>
        <p:blipFill>
          <a:blip r:embed="rId6"/>
          <a:stretch>
            <a:fillRect/>
          </a:stretch>
        </p:blipFill>
        <p:spPr>
          <a:xfrm>
            <a:off x="8883940" y="1920801"/>
            <a:ext cx="1095375" cy="1438275"/>
          </a:xfrm>
          <a:prstGeom prst="rect">
            <a:avLst/>
          </a:prstGeom>
        </p:spPr>
      </p:pic>
      <p:pic>
        <p:nvPicPr>
          <p:cNvPr id="19" name="Picture 18"/>
          <p:cNvPicPr>
            <a:picLocks noChangeAspect="1"/>
          </p:cNvPicPr>
          <p:nvPr/>
        </p:nvPicPr>
        <p:blipFill>
          <a:blip r:embed="rId7"/>
          <a:stretch>
            <a:fillRect/>
          </a:stretch>
        </p:blipFill>
        <p:spPr>
          <a:xfrm>
            <a:off x="10148988" y="1973189"/>
            <a:ext cx="1104900" cy="1276350"/>
          </a:xfrm>
          <a:prstGeom prst="rect">
            <a:avLst/>
          </a:prstGeom>
        </p:spPr>
      </p:pic>
      <p:sp>
        <p:nvSpPr>
          <p:cNvPr id="23" name="Rectangle 22"/>
          <p:cNvSpPr/>
          <p:nvPr/>
        </p:nvSpPr>
        <p:spPr>
          <a:xfrm>
            <a:off x="1078136" y="5456212"/>
            <a:ext cx="9250720" cy="954107"/>
          </a:xfrm>
          <a:prstGeom prst="rect">
            <a:avLst/>
          </a:prstGeom>
        </p:spPr>
        <p:txBody>
          <a:bodyPr wrap="square">
            <a:spAutoFit/>
          </a:bodyPr>
          <a:lstStyle/>
          <a:p>
            <a:r>
              <a:rPr lang="en-AU" sz="1400" b="1" dirty="0" smtClean="0">
                <a:latin typeface="Arial" panose="020B0604020202020204" pitchFamily="34" charset="0"/>
                <a:cs typeface="Arial" panose="020B0604020202020204" pitchFamily="34" charset="0"/>
              </a:rPr>
              <a:t>Further reading: </a:t>
            </a:r>
          </a:p>
          <a:p>
            <a:r>
              <a:rPr lang="en-AU" sz="1400" dirty="0" smtClean="0">
                <a:latin typeface="Arial" panose="020B0604020202020204" pitchFamily="34" charset="0"/>
                <a:cs typeface="Arial" panose="020B0604020202020204" pitchFamily="34" charset="0"/>
              </a:rPr>
              <a:t>http</a:t>
            </a:r>
            <a:r>
              <a:rPr lang="en-AU" sz="1400" dirty="0">
                <a:latin typeface="Arial" panose="020B0604020202020204" pitchFamily="34" charset="0"/>
                <a:cs typeface="Arial" panose="020B0604020202020204" pitchFamily="34" charset="0"/>
              </a:rPr>
              <a:t>://</a:t>
            </a:r>
            <a:r>
              <a:rPr lang="en-AU" sz="1400" dirty="0" smtClean="0">
                <a:latin typeface="Arial" panose="020B0604020202020204" pitchFamily="34" charset="0"/>
                <a:cs typeface="Arial" panose="020B0604020202020204" pitchFamily="34" charset="0"/>
              </a:rPr>
              <a:t>www.fieldtriptoolbox.org/example/use_independent_component_analysis_ica_to_remove_ecg_artifacts</a:t>
            </a:r>
          </a:p>
          <a:p>
            <a:r>
              <a:rPr lang="en-AU" sz="1400" dirty="0">
                <a:latin typeface="Arial" panose="020B0604020202020204" pitchFamily="34" charset="0"/>
                <a:cs typeface="Arial" panose="020B0604020202020204" pitchFamily="34" charset="0"/>
              </a:rPr>
              <a:t>http://www.fieldtriptoolbox.org/example/use_independent_component_analysis_ica_to_remove_eog_artifacts</a:t>
            </a:r>
          </a:p>
          <a:p>
            <a:endParaRPr lang="en-A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8652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22269"/>
            <a:ext cx="9144000" cy="2387600"/>
          </a:xfrm>
        </p:spPr>
        <p:txBody>
          <a:bodyPr/>
          <a:lstStyle/>
          <a:p>
            <a:r>
              <a:rPr lang="en-US" dirty="0" smtClean="0"/>
              <a:t>Spectral and source analysis</a:t>
            </a:r>
            <a:endParaRPr lang="en-US" dirty="0"/>
          </a:p>
        </p:txBody>
      </p:sp>
      <p:sp>
        <p:nvSpPr>
          <p:cNvPr id="3" name="Subtitle 2"/>
          <p:cNvSpPr>
            <a:spLocks noGrp="1"/>
          </p:cNvSpPr>
          <p:nvPr>
            <p:ph type="subTitle" idx="1"/>
          </p:nvPr>
        </p:nvSpPr>
        <p:spPr>
          <a:xfrm>
            <a:off x="1524000" y="2901944"/>
            <a:ext cx="9144000" cy="1655762"/>
          </a:xfrm>
        </p:spPr>
        <p:txBody>
          <a:bodyPr>
            <a:normAutofit/>
          </a:bodyPr>
          <a:lstStyle/>
          <a:p>
            <a:endParaRPr lang="en-US" dirty="0" smtClean="0"/>
          </a:p>
          <a:p>
            <a:r>
              <a:rPr lang="mr-IN" dirty="0" smtClean="0"/>
              <a:t>CCD-KIT MEG </a:t>
            </a:r>
            <a:r>
              <a:rPr lang="mr-IN" dirty="0" err="1" smtClean="0"/>
              <a:t>Workshop</a:t>
            </a:r>
            <a:endParaRPr lang="en-AU" dirty="0"/>
          </a:p>
          <a:p>
            <a:r>
              <a:rPr lang="en-GB" i="1" dirty="0">
                <a:solidFill>
                  <a:schemeClr val="bg1">
                    <a:lumMod val="50000"/>
                  </a:schemeClr>
                </a:solidFill>
              </a:rPr>
              <a:t>6</a:t>
            </a:r>
            <a:r>
              <a:rPr lang="mr-IN" i="1" dirty="0" err="1" smtClean="0">
                <a:solidFill>
                  <a:schemeClr val="bg1">
                    <a:lumMod val="50000"/>
                  </a:schemeClr>
                </a:solidFill>
              </a:rPr>
              <a:t>th</a:t>
            </a:r>
            <a:r>
              <a:rPr lang="mr-IN" i="1" dirty="0" smtClean="0">
                <a:solidFill>
                  <a:schemeClr val="bg1">
                    <a:lumMod val="50000"/>
                  </a:schemeClr>
                </a:solidFill>
              </a:rPr>
              <a:t> </a:t>
            </a:r>
            <a:r>
              <a:rPr lang="mr-IN" i="1" dirty="0" err="1" smtClean="0">
                <a:solidFill>
                  <a:schemeClr val="bg1">
                    <a:lumMod val="50000"/>
                  </a:schemeClr>
                </a:solidFill>
              </a:rPr>
              <a:t>Dec</a:t>
            </a:r>
            <a:r>
              <a:rPr lang="mr-IN" i="1" dirty="0" smtClean="0">
                <a:solidFill>
                  <a:schemeClr val="bg1">
                    <a:lumMod val="50000"/>
                  </a:schemeClr>
                </a:solidFill>
              </a:rPr>
              <a:t> 2017</a:t>
            </a:r>
            <a:endParaRPr lang="en-AU" i="1" dirty="0" smtClean="0">
              <a:solidFill>
                <a:schemeClr val="bg1">
                  <a:lumMod val="50000"/>
                </a:schemeClr>
              </a:solidFill>
            </a:endParaRPr>
          </a:p>
          <a:p>
            <a:endParaRPr lang="en-AU" i="1" dirty="0">
              <a:solidFill>
                <a:schemeClr val="bg1">
                  <a:lumMod val="50000"/>
                </a:schemeClr>
              </a:solidFill>
            </a:endParaRPr>
          </a:p>
          <a:p>
            <a:r>
              <a:rPr lang="en-AU" i="1" dirty="0" smtClean="0">
                <a:solidFill>
                  <a:schemeClr val="bg1">
                    <a:lumMod val="50000"/>
                  </a:schemeClr>
                </a:solidFill>
              </a:rPr>
              <a:t>Robert Seymour (</a:t>
            </a:r>
            <a:r>
              <a:rPr lang="en-AU" i="1" dirty="0" err="1" smtClean="0">
                <a:solidFill>
                  <a:schemeClr val="bg1">
                    <a:lumMod val="50000"/>
                  </a:schemeClr>
                </a:solidFill>
              </a:rPr>
              <a:t>robert.seymour@students.mq.edu.au</a:t>
            </a:r>
            <a:r>
              <a:rPr lang="en-AU" i="1" dirty="0" smtClean="0">
                <a:solidFill>
                  <a:schemeClr val="bg1">
                    <a:lumMod val="50000"/>
                  </a:schemeClr>
                </a:solidFill>
              </a:rPr>
              <a:t>)</a:t>
            </a:r>
            <a:endParaRPr lang="en-US" i="1" dirty="0">
              <a:solidFill>
                <a:schemeClr val="bg1">
                  <a:lumMod val="50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11220" y="5122701"/>
            <a:ext cx="1939423" cy="14400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652844" y="5122701"/>
            <a:ext cx="2030311" cy="14400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32421" y="5122701"/>
            <a:ext cx="1859731" cy="1440000"/>
          </a:xfrm>
          <a:prstGeom prst="rect">
            <a:avLst/>
          </a:prstGeom>
        </p:spPr>
      </p:pic>
      <p:pic>
        <p:nvPicPr>
          <p:cNvPr id="8" name="Picture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668000" y="298663"/>
            <a:ext cx="1194729" cy="100668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368" y="101853"/>
            <a:ext cx="1257632" cy="1341474"/>
          </a:xfrm>
          <a:prstGeom prst="rect">
            <a:avLst/>
          </a:prstGeom>
        </p:spPr>
      </p:pic>
      <p:pic>
        <p:nvPicPr>
          <p:cNvPr id="10" name="Content Placeholder 7"/>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718388" y="5122701"/>
            <a:ext cx="1452679" cy="1440000"/>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573930" y="5122701"/>
            <a:ext cx="1662680" cy="1440000"/>
          </a:xfrm>
          <a:prstGeom prst="rect">
            <a:avLst/>
          </a:prstGeom>
        </p:spPr>
      </p:pic>
    </p:spTree>
    <p:extLst>
      <p:ext uri="{BB962C8B-B14F-4D97-AF65-F5344CB8AC3E}">
        <p14:creationId xmlns:p14="http://schemas.microsoft.com/office/powerpoint/2010/main" val="499102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84921" y="5532407"/>
            <a:ext cx="5666937" cy="400110"/>
          </a:xfrm>
          <a:prstGeom prst="rect">
            <a:avLst/>
          </a:prstGeom>
          <a:noFill/>
        </p:spPr>
        <p:txBody>
          <a:bodyPr wrap="none" rtlCol="0">
            <a:spAutoFit/>
          </a:bodyPr>
          <a:lstStyle/>
          <a:p>
            <a:pPr algn="ctr"/>
            <a:r>
              <a:rPr lang="en-US" sz="2000" b="1" dirty="0">
                <a:solidFill>
                  <a:srgbClr val="0432FF"/>
                </a:solidFill>
                <a:latin typeface="Arial" charset="0"/>
                <a:ea typeface="Arial" charset="0"/>
                <a:cs typeface="Arial" charset="0"/>
                <a:hlinkClick r:id="rId3"/>
              </a:rPr>
              <a:t>https://</a:t>
            </a:r>
            <a:r>
              <a:rPr lang="en-US" sz="2000" b="1" dirty="0" err="1">
                <a:solidFill>
                  <a:srgbClr val="0432FF"/>
                </a:solidFill>
                <a:latin typeface="Arial" charset="0"/>
                <a:ea typeface="Arial" charset="0"/>
                <a:cs typeface="Arial" charset="0"/>
                <a:hlinkClick r:id="rId3"/>
              </a:rPr>
              <a:t>github.com</a:t>
            </a:r>
            <a:r>
              <a:rPr lang="en-US" sz="2000" b="1" dirty="0">
                <a:solidFill>
                  <a:srgbClr val="0432FF"/>
                </a:solidFill>
                <a:latin typeface="Arial" charset="0"/>
                <a:ea typeface="Arial" charset="0"/>
                <a:cs typeface="Arial" charset="0"/>
                <a:hlinkClick r:id="rId3"/>
              </a:rPr>
              <a:t>/Macquarie-MEG-Research</a:t>
            </a:r>
            <a:endParaRPr lang="en-US" sz="2000" b="1" dirty="0">
              <a:solidFill>
                <a:srgbClr val="0432FF"/>
              </a:solidFill>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67" y="2020117"/>
            <a:ext cx="5739581" cy="3219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791" y="2166207"/>
            <a:ext cx="5394780" cy="206658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3762" y="4232787"/>
            <a:ext cx="3036192" cy="1125415"/>
          </a:xfrm>
          <a:prstGeom prst="rect">
            <a:avLst/>
          </a:prstGeom>
        </p:spPr>
      </p:pic>
      <p:sp>
        <p:nvSpPr>
          <p:cNvPr id="11" name="Rectangle 10"/>
          <p:cNvSpPr/>
          <p:nvPr/>
        </p:nvSpPr>
        <p:spPr>
          <a:xfrm>
            <a:off x="675967" y="373170"/>
            <a:ext cx="10811183" cy="1354217"/>
          </a:xfrm>
          <a:prstGeom prst="rect">
            <a:avLst/>
          </a:prstGeom>
        </p:spPr>
        <p:txBody>
          <a:bodyPr wrap="square">
            <a:spAutoFit/>
          </a:bodyPr>
          <a:lstStyle/>
          <a:p>
            <a:pPr algn="ctr"/>
            <a:r>
              <a:rPr lang="en-US" sz="2800" dirty="0">
                <a:latin typeface="Arial" charset="0"/>
                <a:ea typeface="Arial" charset="0"/>
                <a:cs typeface="Arial" charset="0"/>
              </a:rPr>
              <a:t>KIT-Macquarie Brain Research (MEG) Laboratory</a:t>
            </a:r>
          </a:p>
          <a:p>
            <a:pPr algn="ctr"/>
            <a:endParaRPr lang="en-US" i="1" dirty="0" smtClean="0">
              <a:solidFill>
                <a:srgbClr val="666666"/>
              </a:solidFill>
              <a:latin typeface="Arial" charset="0"/>
              <a:ea typeface="Arial" charset="0"/>
              <a:cs typeface="Arial" charset="0"/>
            </a:endParaRPr>
          </a:p>
          <a:p>
            <a:pPr algn="ctr"/>
            <a:r>
              <a:rPr lang="en-US" i="1" dirty="0" smtClean="0">
                <a:solidFill>
                  <a:srgbClr val="666666"/>
                </a:solidFill>
                <a:latin typeface="Arial" charset="0"/>
                <a:ea typeface="Arial" charset="0"/>
                <a:cs typeface="Arial" charset="0"/>
              </a:rPr>
              <a:t>A </a:t>
            </a:r>
            <a:r>
              <a:rPr lang="en-US" i="1" dirty="0">
                <a:solidFill>
                  <a:srgbClr val="666666"/>
                </a:solidFill>
                <a:latin typeface="Arial" charset="0"/>
                <a:ea typeface="Arial" charset="0"/>
                <a:cs typeface="Arial" charset="0"/>
              </a:rPr>
              <a:t>public repository for MEG data analysis scripts, designed for data acquired from the KIT-Macquarie Brain Research (MEG) Laboratory</a:t>
            </a:r>
            <a:endParaRPr lang="en-US" b="0" i="1" dirty="0">
              <a:solidFill>
                <a:srgbClr val="666666"/>
              </a:solidFill>
              <a:effectLst/>
              <a:latin typeface="Arial" charset="0"/>
              <a:ea typeface="Arial" charset="0"/>
              <a:cs typeface="Arial" charset="0"/>
            </a:endParaRPr>
          </a:p>
        </p:txBody>
      </p:sp>
      <p:sp>
        <p:nvSpPr>
          <p:cNvPr id="2" name="Rectangle 1"/>
          <p:cNvSpPr/>
          <p:nvPr/>
        </p:nvSpPr>
        <p:spPr>
          <a:xfrm>
            <a:off x="924081" y="6169965"/>
            <a:ext cx="10563069" cy="369332"/>
          </a:xfrm>
          <a:prstGeom prst="rect">
            <a:avLst/>
          </a:prstGeom>
          <a:solidFill>
            <a:schemeClr val="tx1"/>
          </a:solidFill>
        </p:spPr>
        <p:txBody>
          <a:bodyPr wrap="square">
            <a:spAutoFit/>
          </a:bodyPr>
          <a:lstStyle/>
          <a:p>
            <a:r>
              <a:rPr lang="en-US" b="1" dirty="0" err="1">
                <a:solidFill>
                  <a:schemeClr val="bg1"/>
                </a:solidFill>
                <a:latin typeface="Courier New" charset="0"/>
                <a:ea typeface="Courier New" charset="0"/>
                <a:cs typeface="Courier New" charset="0"/>
              </a:rPr>
              <a:t>git</a:t>
            </a:r>
            <a:r>
              <a:rPr lang="en-US" b="1" dirty="0">
                <a:solidFill>
                  <a:schemeClr val="bg1"/>
                </a:solidFill>
                <a:latin typeface="Courier New" charset="0"/>
                <a:ea typeface="Courier New" charset="0"/>
                <a:cs typeface="Courier New" charset="0"/>
              </a:rPr>
              <a:t> clone https://</a:t>
            </a:r>
            <a:r>
              <a:rPr lang="en-US" b="1" dirty="0" err="1">
                <a:solidFill>
                  <a:schemeClr val="bg1"/>
                </a:solidFill>
                <a:latin typeface="Courier New" charset="0"/>
                <a:ea typeface="Courier New" charset="0"/>
                <a:cs typeface="Courier New" charset="0"/>
              </a:rPr>
              <a:t>github.com</a:t>
            </a:r>
            <a:r>
              <a:rPr lang="en-US" b="1" dirty="0">
                <a:solidFill>
                  <a:schemeClr val="bg1"/>
                </a:solidFill>
                <a:latin typeface="Courier New" charset="0"/>
                <a:ea typeface="Courier New" charset="0"/>
                <a:cs typeface="Courier New" charset="0"/>
              </a:rPr>
              <a:t>/Macquarie-MEG-Research/fieldtrip_workshop_2017</a:t>
            </a:r>
          </a:p>
        </p:txBody>
      </p:sp>
    </p:spTree>
    <p:extLst>
      <p:ext uri="{BB962C8B-B14F-4D97-AF65-F5344CB8AC3E}">
        <p14:creationId xmlns:p14="http://schemas.microsoft.com/office/powerpoint/2010/main" val="34818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a:t>
            </a:r>
            <a:endParaRPr lang="en-US" dirty="0"/>
          </a:p>
        </p:txBody>
      </p:sp>
      <p:sp>
        <p:nvSpPr>
          <p:cNvPr id="3" name="Content Placeholder 2"/>
          <p:cNvSpPr>
            <a:spLocks noGrp="1"/>
          </p:cNvSpPr>
          <p:nvPr>
            <p:ph idx="1"/>
          </p:nvPr>
        </p:nvSpPr>
        <p:spPr>
          <a:xfrm>
            <a:off x="838200" y="1825625"/>
            <a:ext cx="6024716" cy="4351338"/>
          </a:xfrm>
        </p:spPr>
        <p:txBody>
          <a:bodyPr/>
          <a:lstStyle/>
          <a:p>
            <a:r>
              <a:rPr lang="en-US" dirty="0" smtClean="0"/>
              <a:t>Idling rhythm (8-13Hz)</a:t>
            </a:r>
          </a:p>
          <a:p>
            <a:endParaRPr lang="en-US" dirty="0"/>
          </a:p>
          <a:p>
            <a:r>
              <a:rPr lang="en-US" dirty="0" smtClean="0"/>
              <a:t>Now viewed as active </a:t>
            </a:r>
            <a:r>
              <a:rPr lang="en-US" b="1" dirty="0" smtClean="0"/>
              <a:t>inhibition</a:t>
            </a:r>
            <a:r>
              <a:rPr lang="en-US" dirty="0" smtClean="0"/>
              <a:t> or </a:t>
            </a:r>
            <a:r>
              <a:rPr lang="en-US" b="1" dirty="0" err="1" smtClean="0"/>
              <a:t>stabilising</a:t>
            </a:r>
            <a:r>
              <a:rPr lang="en-US" dirty="0" smtClean="0"/>
              <a:t> brain function</a:t>
            </a:r>
          </a:p>
          <a:p>
            <a:endParaRPr lang="en-US" dirty="0"/>
          </a:p>
          <a:p>
            <a:r>
              <a:rPr lang="en-US" dirty="0" smtClean="0"/>
              <a:t>To investigate alpha we need to transform our data to the FREQUENCY domain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6539" y="1222851"/>
            <a:ext cx="3897261" cy="2374731"/>
          </a:xfrm>
          <a:prstGeom prst="rect">
            <a:avLst/>
          </a:prstGeom>
        </p:spPr>
      </p:pic>
      <p:sp>
        <p:nvSpPr>
          <p:cNvPr id="5" name="Rectangle 4"/>
          <p:cNvSpPr/>
          <p:nvPr/>
        </p:nvSpPr>
        <p:spPr>
          <a:xfrm>
            <a:off x="7456539" y="4001294"/>
            <a:ext cx="4021393" cy="2031325"/>
          </a:xfrm>
          <a:prstGeom prst="rect">
            <a:avLst/>
          </a:prstGeom>
        </p:spPr>
        <p:txBody>
          <a:bodyPr wrap="square">
            <a:spAutoFit/>
          </a:bodyPr>
          <a:lstStyle/>
          <a:p>
            <a:r>
              <a:rPr lang="en-US" b="0" i="0" dirty="0" smtClean="0">
                <a:solidFill>
                  <a:srgbClr val="333333"/>
                </a:solidFill>
                <a:effectLst/>
                <a:latin typeface="Arial" charset="0"/>
                <a:ea typeface="Arial" charset="0"/>
                <a:cs typeface="Arial" charset="0"/>
              </a:rPr>
              <a:t>An early EEG recording performed by Hans Berger. </a:t>
            </a:r>
          </a:p>
          <a:p>
            <a:endParaRPr lang="en-US" dirty="0" smtClean="0">
              <a:solidFill>
                <a:srgbClr val="333333"/>
              </a:solidFill>
              <a:latin typeface="Arial" charset="0"/>
              <a:ea typeface="Arial" charset="0"/>
              <a:cs typeface="Arial" charset="0"/>
            </a:endParaRPr>
          </a:p>
          <a:p>
            <a:r>
              <a:rPr lang="en-US" dirty="0" smtClean="0">
                <a:solidFill>
                  <a:srgbClr val="333333"/>
                </a:solidFill>
                <a:latin typeface="Arial" charset="0"/>
                <a:ea typeface="Arial" charset="0"/>
                <a:cs typeface="Arial" charset="0"/>
              </a:rPr>
              <a:t>Arrow = offset of mental </a:t>
            </a:r>
            <a:r>
              <a:rPr lang="en-US" dirty="0" err="1" smtClean="0">
                <a:solidFill>
                  <a:srgbClr val="333333"/>
                </a:solidFill>
                <a:latin typeface="Arial" charset="0"/>
                <a:ea typeface="Arial" charset="0"/>
                <a:cs typeface="Arial" charset="0"/>
              </a:rPr>
              <a:t>arithmatic</a:t>
            </a:r>
            <a:r>
              <a:rPr lang="en-US" dirty="0" smtClean="0">
                <a:solidFill>
                  <a:srgbClr val="333333"/>
                </a:solidFill>
                <a:latin typeface="Arial" charset="0"/>
                <a:ea typeface="Arial" charset="0"/>
                <a:cs typeface="Arial" charset="0"/>
              </a:rPr>
              <a:t> task</a:t>
            </a:r>
            <a:endParaRPr lang="en-US" dirty="0">
              <a:solidFill>
                <a:srgbClr val="333333"/>
              </a:solidFill>
              <a:latin typeface="Arial" charset="0"/>
              <a:ea typeface="Arial" charset="0"/>
              <a:cs typeface="Arial" charset="0"/>
            </a:endParaRPr>
          </a:p>
          <a:p>
            <a:endParaRPr lang="en-US" b="0" i="0" dirty="0" smtClean="0">
              <a:solidFill>
                <a:srgbClr val="333333"/>
              </a:solidFill>
              <a:effectLst/>
              <a:latin typeface="Arial" charset="0"/>
              <a:ea typeface="Arial" charset="0"/>
              <a:cs typeface="Arial" charset="0"/>
            </a:endParaRPr>
          </a:p>
          <a:p>
            <a:r>
              <a:rPr lang="en-US" b="0" i="1" dirty="0" smtClean="0">
                <a:solidFill>
                  <a:srgbClr val="333333"/>
                </a:solidFill>
                <a:effectLst/>
                <a:latin typeface="Arial" charset="0"/>
                <a:ea typeface="Arial" charset="0"/>
                <a:cs typeface="Arial" charset="0"/>
              </a:rPr>
              <a:t>(</a:t>
            </a:r>
            <a:r>
              <a:rPr lang="en-US" b="0" i="1" dirty="0" err="1" smtClean="0">
                <a:solidFill>
                  <a:srgbClr val="333333"/>
                </a:solidFill>
                <a:effectLst/>
                <a:latin typeface="Arial" charset="0"/>
                <a:ea typeface="Arial" charset="0"/>
                <a:cs typeface="Arial" charset="0"/>
              </a:rPr>
              <a:t>Niedermeyer</a:t>
            </a:r>
            <a:r>
              <a:rPr lang="en-US" b="0" i="1" dirty="0" smtClean="0">
                <a:solidFill>
                  <a:srgbClr val="333333"/>
                </a:solidFill>
                <a:effectLst/>
                <a:latin typeface="Arial" charset="0"/>
                <a:ea typeface="Arial" charset="0"/>
                <a:cs typeface="Arial" charset="0"/>
              </a:rPr>
              <a:t>, 1997) </a:t>
            </a:r>
            <a:endParaRPr lang="en-US" i="1" dirty="0">
              <a:latin typeface="Arial" charset="0"/>
              <a:ea typeface="Arial" charset="0"/>
              <a:cs typeface="Arial" charset="0"/>
            </a:endParaRPr>
          </a:p>
        </p:txBody>
      </p:sp>
      <p:sp>
        <p:nvSpPr>
          <p:cNvPr id="6" name="Rectangle 5"/>
          <p:cNvSpPr/>
          <p:nvPr/>
        </p:nvSpPr>
        <p:spPr>
          <a:xfrm>
            <a:off x="373626" y="6050290"/>
            <a:ext cx="6489290" cy="523220"/>
          </a:xfrm>
          <a:prstGeom prst="rect">
            <a:avLst/>
          </a:prstGeom>
        </p:spPr>
        <p:txBody>
          <a:bodyPr wrap="square">
            <a:spAutoFit/>
          </a:bodyPr>
          <a:lstStyle/>
          <a:p>
            <a:pPr algn="ctr"/>
            <a:r>
              <a:rPr lang="en-US" sz="1400" i="1" dirty="0">
                <a:latin typeface="Arial" charset="0"/>
                <a:ea typeface="Arial" charset="0"/>
                <a:cs typeface="Arial" charset="0"/>
              </a:rPr>
              <a:t>Clayton, M. S., Yeung, N., &amp; Cohen </a:t>
            </a:r>
            <a:r>
              <a:rPr lang="en-US" sz="1400" i="1" dirty="0" err="1">
                <a:latin typeface="Arial" charset="0"/>
                <a:ea typeface="Arial" charset="0"/>
                <a:cs typeface="Arial" charset="0"/>
              </a:rPr>
              <a:t>Kadosh</a:t>
            </a:r>
            <a:r>
              <a:rPr lang="en-US" sz="1400" i="1" dirty="0">
                <a:latin typeface="Arial" charset="0"/>
                <a:ea typeface="Arial" charset="0"/>
                <a:cs typeface="Arial" charset="0"/>
              </a:rPr>
              <a:t>, R. (2017). The many characters of visual alpha oscillations. European Journal of Neuroscience.</a:t>
            </a:r>
          </a:p>
        </p:txBody>
      </p:sp>
    </p:spTree>
    <p:extLst>
      <p:ext uri="{BB962C8B-B14F-4D97-AF65-F5344CB8AC3E}">
        <p14:creationId xmlns:p14="http://schemas.microsoft.com/office/powerpoint/2010/main" val="437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ft_freqanalysis</a:t>
            </a:r>
            <a:endParaRPr lang="en-US" dirty="0"/>
          </a:p>
        </p:txBody>
      </p:sp>
      <p:sp>
        <p:nvSpPr>
          <p:cNvPr id="4" name="TextBox 3"/>
          <p:cNvSpPr txBox="1"/>
          <p:nvPr/>
        </p:nvSpPr>
        <p:spPr>
          <a:xfrm>
            <a:off x="1026368" y="2397968"/>
            <a:ext cx="9217588" cy="3046988"/>
          </a:xfrm>
          <a:prstGeom prst="rect">
            <a:avLst/>
          </a:prstGeom>
          <a:noFill/>
        </p:spPr>
        <p:txBody>
          <a:bodyPr wrap="none" rtlCol="0">
            <a:spAutoFit/>
          </a:bodyPr>
          <a:lstStyle/>
          <a:p>
            <a:r>
              <a:rPr lang="is-IS" sz="2400" dirty="0">
                <a:latin typeface="Courier New" charset="0"/>
                <a:ea typeface="Courier New" charset="0"/>
                <a:cs typeface="Courier New" charset="0"/>
              </a:rPr>
              <a:t>cfg              </a:t>
            </a:r>
            <a:r>
              <a:rPr lang="is-IS" sz="2400" dirty="0" smtClean="0">
                <a:latin typeface="Courier New" charset="0"/>
                <a:ea typeface="Courier New" charset="0"/>
                <a:cs typeface="Courier New" charset="0"/>
              </a:rPr>
              <a:t>= </a:t>
            </a:r>
            <a:r>
              <a:rPr lang="is-IS" sz="2400" dirty="0">
                <a:latin typeface="Courier New" charset="0"/>
                <a:ea typeface="Courier New" charset="0"/>
                <a:cs typeface="Courier New" charset="0"/>
              </a:rPr>
              <a:t>[];</a:t>
            </a:r>
          </a:p>
          <a:p>
            <a:r>
              <a:rPr lang="is-IS" sz="2400" dirty="0">
                <a:latin typeface="Courier New" charset="0"/>
                <a:ea typeface="Courier New" charset="0"/>
                <a:cs typeface="Courier New" charset="0"/>
              </a:rPr>
              <a:t>cfg.output       = 'pow';</a:t>
            </a:r>
          </a:p>
          <a:p>
            <a:r>
              <a:rPr lang="is-IS" sz="2400" dirty="0">
                <a:latin typeface="Courier New" charset="0"/>
                <a:ea typeface="Courier New" charset="0"/>
                <a:cs typeface="Courier New" charset="0"/>
              </a:rPr>
              <a:t>cfg.method       = 'mtmfft';</a:t>
            </a:r>
          </a:p>
          <a:p>
            <a:r>
              <a:rPr lang="is-IS" sz="2400" dirty="0">
                <a:latin typeface="Courier New" charset="0"/>
                <a:ea typeface="Courier New" charset="0"/>
                <a:cs typeface="Courier New" charset="0"/>
              </a:rPr>
              <a:t>cfg.taper        = 'dpss';</a:t>
            </a:r>
          </a:p>
          <a:p>
            <a:r>
              <a:rPr lang="is-IS" sz="2400" dirty="0">
                <a:latin typeface="Courier New" charset="0"/>
                <a:ea typeface="Courier New" charset="0"/>
                <a:cs typeface="Courier New" charset="0"/>
              </a:rPr>
              <a:t>cfg.tapsmofrq    = 1;             </a:t>
            </a:r>
          </a:p>
          <a:p>
            <a:r>
              <a:rPr lang="is-IS" sz="2400" dirty="0">
                <a:latin typeface="Courier New" charset="0"/>
                <a:ea typeface="Courier New" charset="0"/>
                <a:cs typeface="Courier New" charset="0"/>
              </a:rPr>
              <a:t>cfg.keeptrials   = 'no';</a:t>
            </a:r>
          </a:p>
          <a:p>
            <a:r>
              <a:rPr lang="is-IS" sz="2400" dirty="0">
                <a:latin typeface="Courier New" charset="0"/>
                <a:ea typeface="Courier New" charset="0"/>
                <a:cs typeface="Courier New" charset="0"/>
              </a:rPr>
              <a:t>datapow          = ft_freqanalysis(cfg, dataica);</a:t>
            </a:r>
          </a:p>
          <a:p>
            <a:endParaRPr lang="en-US" sz="2400" dirty="0">
              <a:latin typeface="Courier New" charset="0"/>
              <a:ea typeface="Courier New" charset="0"/>
              <a:cs typeface="Courier New" charset="0"/>
            </a:endParaRPr>
          </a:p>
        </p:txBody>
      </p:sp>
      <p:sp>
        <p:nvSpPr>
          <p:cNvPr id="6" name="TextBox 5"/>
          <p:cNvSpPr txBox="1"/>
          <p:nvPr/>
        </p:nvSpPr>
        <p:spPr>
          <a:xfrm>
            <a:off x="6798903" y="3160569"/>
            <a:ext cx="2416629" cy="369332"/>
          </a:xfrm>
          <a:prstGeom prst="rect">
            <a:avLst/>
          </a:prstGeom>
          <a:noFill/>
          <a:ln>
            <a:noFill/>
          </a:ln>
        </p:spPr>
        <p:txBody>
          <a:bodyPr wrap="square" rtlCol="0" anchor="ctr">
            <a:spAutoFit/>
          </a:bodyPr>
          <a:lstStyle/>
          <a:p>
            <a:pPr algn="ctr"/>
            <a:r>
              <a:rPr lang="en-US" dirty="0" err="1" smtClean="0">
                <a:solidFill>
                  <a:srgbClr val="0432FF"/>
                </a:solidFill>
                <a:latin typeface="Arial" charset="0"/>
                <a:ea typeface="Arial" charset="0"/>
                <a:cs typeface="Arial" charset="0"/>
              </a:rPr>
              <a:t>Multitaper</a:t>
            </a:r>
            <a:r>
              <a:rPr lang="en-US" dirty="0" smtClean="0">
                <a:solidFill>
                  <a:srgbClr val="0432FF"/>
                </a:solidFill>
                <a:latin typeface="Arial" charset="0"/>
                <a:ea typeface="Arial" charset="0"/>
                <a:cs typeface="Arial" charset="0"/>
              </a:rPr>
              <a:t> Method</a:t>
            </a:r>
            <a:endParaRPr lang="en-US" dirty="0">
              <a:solidFill>
                <a:srgbClr val="0432FF"/>
              </a:solidFill>
              <a:latin typeface="Arial" charset="0"/>
              <a:ea typeface="Arial" charset="0"/>
              <a:cs typeface="Arial" charset="0"/>
            </a:endParaRPr>
          </a:p>
        </p:txBody>
      </p:sp>
      <p:sp>
        <p:nvSpPr>
          <p:cNvPr id="7" name="TextBox 6"/>
          <p:cNvSpPr txBox="1"/>
          <p:nvPr/>
        </p:nvSpPr>
        <p:spPr>
          <a:xfrm>
            <a:off x="6849471" y="3515153"/>
            <a:ext cx="4489581" cy="369332"/>
          </a:xfrm>
          <a:prstGeom prst="rect">
            <a:avLst/>
          </a:prstGeom>
          <a:noFill/>
          <a:ln>
            <a:noFill/>
          </a:ln>
        </p:spPr>
        <p:txBody>
          <a:bodyPr wrap="square" rtlCol="0" anchor="ctr">
            <a:spAutoFit/>
          </a:bodyPr>
          <a:lstStyle/>
          <a:p>
            <a:pPr algn="ctr"/>
            <a:r>
              <a:rPr lang="en-US" dirty="0" smtClean="0">
                <a:solidFill>
                  <a:srgbClr val="0432FF"/>
                </a:solidFill>
                <a:latin typeface="Arial" charset="0"/>
                <a:ea typeface="Arial" charset="0"/>
                <a:cs typeface="Arial" charset="0"/>
              </a:rPr>
              <a:t>Discrete </a:t>
            </a:r>
            <a:r>
              <a:rPr lang="en-US" dirty="0" err="1" smtClean="0">
                <a:solidFill>
                  <a:srgbClr val="0432FF"/>
                </a:solidFill>
                <a:latin typeface="Arial" charset="0"/>
                <a:ea typeface="Arial" charset="0"/>
                <a:cs typeface="Arial" charset="0"/>
              </a:rPr>
              <a:t>Prolate</a:t>
            </a:r>
            <a:r>
              <a:rPr lang="en-US" dirty="0" smtClean="0">
                <a:solidFill>
                  <a:srgbClr val="0432FF"/>
                </a:solidFill>
                <a:latin typeface="Arial" charset="0"/>
                <a:ea typeface="Arial" charset="0"/>
                <a:cs typeface="Arial" charset="0"/>
              </a:rPr>
              <a:t> Spheroidal </a:t>
            </a:r>
            <a:r>
              <a:rPr lang="en-US" dirty="0">
                <a:solidFill>
                  <a:srgbClr val="0432FF"/>
                </a:solidFill>
                <a:latin typeface="Arial" charset="0"/>
                <a:ea typeface="Arial" charset="0"/>
                <a:cs typeface="Arial" charset="0"/>
              </a:rPr>
              <a:t>S</a:t>
            </a:r>
            <a:r>
              <a:rPr lang="en-US" dirty="0" smtClean="0">
                <a:solidFill>
                  <a:srgbClr val="0432FF"/>
                </a:solidFill>
                <a:latin typeface="Arial" charset="0"/>
                <a:ea typeface="Arial" charset="0"/>
                <a:cs typeface="Arial" charset="0"/>
              </a:rPr>
              <a:t>equences</a:t>
            </a:r>
            <a:endParaRPr lang="en-US" dirty="0">
              <a:solidFill>
                <a:srgbClr val="0432FF"/>
              </a:solidFill>
              <a:latin typeface="Arial" charset="0"/>
              <a:ea typeface="Arial" charset="0"/>
              <a:cs typeface="Arial" charset="0"/>
            </a:endParaRPr>
          </a:p>
        </p:txBody>
      </p:sp>
      <p:sp>
        <p:nvSpPr>
          <p:cNvPr id="8" name="TextBox 7"/>
          <p:cNvSpPr txBox="1"/>
          <p:nvPr/>
        </p:nvSpPr>
        <p:spPr>
          <a:xfrm>
            <a:off x="6864218" y="3875288"/>
            <a:ext cx="4165731" cy="369332"/>
          </a:xfrm>
          <a:prstGeom prst="rect">
            <a:avLst/>
          </a:prstGeom>
          <a:noFill/>
          <a:ln>
            <a:noFill/>
          </a:ln>
        </p:spPr>
        <p:txBody>
          <a:bodyPr wrap="square" rtlCol="0" anchor="ctr">
            <a:spAutoFit/>
          </a:bodyPr>
          <a:lstStyle/>
          <a:p>
            <a:pPr algn="ctr"/>
            <a:r>
              <a:rPr lang="en-US" dirty="0" smtClean="0">
                <a:solidFill>
                  <a:srgbClr val="0432FF"/>
                </a:solidFill>
                <a:latin typeface="Arial" charset="0"/>
                <a:ea typeface="Arial" charset="0"/>
                <a:cs typeface="Arial" charset="0"/>
              </a:rPr>
              <a:t>Amount of spectral smoothing (in Hz)</a:t>
            </a:r>
            <a:endParaRPr lang="en-US" dirty="0">
              <a:solidFill>
                <a:srgbClr val="0432FF"/>
              </a:solidFill>
              <a:latin typeface="Arial" charset="0"/>
              <a:ea typeface="Arial" charset="0"/>
              <a:cs typeface="Arial" charset="0"/>
            </a:endParaRPr>
          </a:p>
        </p:txBody>
      </p:sp>
      <p:sp>
        <p:nvSpPr>
          <p:cNvPr id="9" name="Up Arrow 8"/>
          <p:cNvSpPr/>
          <p:nvPr/>
        </p:nvSpPr>
        <p:spPr>
          <a:xfrm rot="5400000">
            <a:off x="6578835" y="3157795"/>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p:cNvSpPr/>
          <p:nvPr/>
        </p:nvSpPr>
        <p:spPr>
          <a:xfrm rot="5400000">
            <a:off x="6566958" y="3505410"/>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rot="5400000">
            <a:off x="6566957" y="3827189"/>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096000" y="6165472"/>
            <a:ext cx="5788892" cy="369332"/>
          </a:xfrm>
          <a:prstGeom prst="rect">
            <a:avLst/>
          </a:prstGeom>
        </p:spPr>
        <p:txBody>
          <a:bodyPr wrap="none">
            <a:spAutoFit/>
          </a:bodyPr>
          <a:lstStyle/>
          <a:p>
            <a:r>
              <a:rPr lang="en-US" dirty="0">
                <a:latin typeface="Arial" charset="0"/>
                <a:ea typeface="Arial" charset="0"/>
                <a:cs typeface="Arial" charset="0"/>
                <a:hlinkClick r:id="rId3"/>
              </a:rPr>
              <a:t>http://</a:t>
            </a:r>
            <a:r>
              <a:rPr lang="en-US" dirty="0" err="1">
                <a:latin typeface="Arial" charset="0"/>
                <a:ea typeface="Arial" charset="0"/>
                <a:cs typeface="Arial" charset="0"/>
                <a:hlinkClick r:id="rId3"/>
              </a:rPr>
              <a:t>www.fieldtriptoolbox.org</a:t>
            </a:r>
            <a:r>
              <a:rPr lang="en-US" dirty="0">
                <a:latin typeface="Arial" charset="0"/>
                <a:ea typeface="Arial" charset="0"/>
                <a:cs typeface="Arial" charset="0"/>
                <a:hlinkClick r:id="rId3"/>
              </a:rPr>
              <a:t>/reference/</a:t>
            </a:r>
            <a:r>
              <a:rPr lang="en-US" dirty="0" err="1">
                <a:latin typeface="Arial" charset="0"/>
                <a:ea typeface="Arial" charset="0"/>
                <a:cs typeface="Arial" charset="0"/>
                <a:hlinkClick r:id="rId3"/>
              </a:rPr>
              <a:t>ft_freqanalysis</a:t>
            </a:r>
            <a:endParaRPr lang="en-US" dirty="0">
              <a:latin typeface="Arial" charset="0"/>
              <a:ea typeface="Arial" charset="0"/>
              <a:cs typeface="Arial" charset="0"/>
            </a:endParaRPr>
          </a:p>
        </p:txBody>
      </p:sp>
      <p:sp>
        <p:nvSpPr>
          <p:cNvPr id="5" name="Rectangle 4"/>
          <p:cNvSpPr/>
          <p:nvPr/>
        </p:nvSpPr>
        <p:spPr>
          <a:xfrm>
            <a:off x="897192" y="3190066"/>
            <a:ext cx="5474110"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7192" y="3547498"/>
            <a:ext cx="5002564"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3355" y="3907756"/>
            <a:ext cx="4121097"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691120" y="307906"/>
            <a:ext cx="1662680" cy="1440000"/>
          </a:xfrm>
          <a:prstGeom prst="rect">
            <a:avLst/>
          </a:prstGeom>
        </p:spPr>
      </p:pic>
    </p:spTree>
    <p:extLst>
      <p:ext uri="{BB962C8B-B14F-4D97-AF65-F5344CB8AC3E}">
        <p14:creationId xmlns:p14="http://schemas.microsoft.com/office/powerpoint/2010/main" val="26348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5" grpId="0" animBg="1"/>
      <p:bldP spid="5" grpId="1" animBg="1"/>
      <p:bldP spid="12" grpId="0" animBg="1"/>
      <p:bldP spid="12" grpId="1"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Multi-Taper Methods</a:t>
            </a:r>
            <a:endParaRPr lang="en-US" dirty="0"/>
          </a:p>
        </p:txBody>
      </p:sp>
      <p:sp>
        <p:nvSpPr>
          <p:cNvPr id="3" name="Content Placeholder 2"/>
          <p:cNvSpPr>
            <a:spLocks noGrp="1"/>
          </p:cNvSpPr>
          <p:nvPr>
            <p:ph idx="1"/>
          </p:nvPr>
        </p:nvSpPr>
        <p:spPr>
          <a:xfrm>
            <a:off x="838201" y="1825625"/>
            <a:ext cx="5219700" cy="4693162"/>
          </a:xfrm>
        </p:spPr>
        <p:txBody>
          <a:bodyPr>
            <a:normAutofit/>
          </a:bodyPr>
          <a:lstStyle/>
          <a:p>
            <a:r>
              <a:rPr lang="en-US" dirty="0" smtClean="0"/>
              <a:t>Average the spectral power over several orthogonal tapers</a:t>
            </a:r>
          </a:p>
          <a:p>
            <a:endParaRPr lang="en-US" dirty="0" smtClean="0"/>
          </a:p>
          <a:p>
            <a:r>
              <a:rPr lang="en-US" dirty="0" smtClean="0"/>
              <a:t>The more tapers = the more smoothing</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1" y="1234394"/>
            <a:ext cx="6013341" cy="3557588"/>
          </a:xfrm>
          <a:prstGeom prst="rect">
            <a:avLst/>
          </a:prstGeom>
        </p:spPr>
      </p:pic>
      <p:sp>
        <p:nvSpPr>
          <p:cNvPr id="5" name="TextBox 4"/>
          <p:cNvSpPr txBox="1"/>
          <p:nvPr/>
        </p:nvSpPr>
        <p:spPr>
          <a:xfrm>
            <a:off x="838201" y="5133792"/>
            <a:ext cx="10515600" cy="1384995"/>
          </a:xfrm>
          <a:prstGeom prst="rect">
            <a:avLst/>
          </a:prstGeom>
          <a:noFill/>
        </p:spPr>
        <p:txBody>
          <a:bodyPr wrap="square" rtlCol="0">
            <a:spAutoFit/>
          </a:bodyPr>
          <a:lstStyle/>
          <a:p>
            <a:pPr marL="12700">
              <a:buFont typeface="Arial" charset="0"/>
              <a:buChar char="•"/>
            </a:pPr>
            <a:r>
              <a:rPr lang="en-US" sz="2800" dirty="0" smtClean="0">
                <a:latin typeface="Arial" charset="0"/>
                <a:ea typeface="Arial" charset="0"/>
                <a:cs typeface="Arial" charset="0"/>
              </a:rPr>
              <a:t> This </a:t>
            </a:r>
            <a:r>
              <a:rPr lang="en-US" sz="2800" dirty="0">
                <a:latin typeface="Arial" charset="0"/>
                <a:ea typeface="Arial" charset="0"/>
                <a:cs typeface="Arial" charset="0"/>
              </a:rPr>
              <a:t>smoothing mainly helps estimate high-frequency power </a:t>
            </a:r>
            <a:r>
              <a:rPr lang="en-US" sz="2800" dirty="0" smtClean="0">
                <a:latin typeface="Arial" charset="0"/>
                <a:ea typeface="Arial" charset="0"/>
                <a:cs typeface="Arial" charset="0"/>
              </a:rPr>
              <a:t>      estimation </a:t>
            </a:r>
            <a:r>
              <a:rPr lang="en-US" sz="2800" dirty="0">
                <a:latin typeface="Arial" charset="0"/>
                <a:ea typeface="Arial" charset="0"/>
                <a:cs typeface="Arial" charset="0"/>
              </a:rPr>
              <a:t>(not low-frequency) = we’re sticking with </a:t>
            </a:r>
            <a:r>
              <a:rPr lang="en-US" sz="2800" b="1" dirty="0">
                <a:latin typeface="Arial" charset="0"/>
                <a:ea typeface="Arial" charset="0"/>
                <a:cs typeface="Arial" charset="0"/>
              </a:rPr>
              <a:t>1Hz</a:t>
            </a:r>
          </a:p>
          <a:p>
            <a:endParaRPr lang="en-US" sz="2800" dirty="0">
              <a:latin typeface="Arial" charset="0"/>
              <a:ea typeface="Arial" charset="0"/>
              <a:cs typeface="Arial" charset="0"/>
            </a:endParaRPr>
          </a:p>
        </p:txBody>
      </p:sp>
      <p:sp>
        <p:nvSpPr>
          <p:cNvPr id="6" name="Rectangle 5"/>
          <p:cNvSpPr/>
          <p:nvPr/>
        </p:nvSpPr>
        <p:spPr>
          <a:xfrm>
            <a:off x="500063" y="6380287"/>
            <a:ext cx="11958638" cy="276999"/>
          </a:xfrm>
          <a:prstGeom prst="rect">
            <a:avLst/>
          </a:prstGeom>
        </p:spPr>
        <p:txBody>
          <a:bodyPr wrap="square">
            <a:spAutoFit/>
          </a:bodyPr>
          <a:lstStyle/>
          <a:p>
            <a:pPr algn="ctr"/>
            <a:r>
              <a:rPr lang="en-US" sz="1200" dirty="0">
                <a:solidFill>
                  <a:srgbClr val="222222"/>
                </a:solidFill>
                <a:latin typeface="Arial" charset="0"/>
              </a:rPr>
              <a:t>Jarvis, M. R., &amp; </a:t>
            </a:r>
            <a:r>
              <a:rPr lang="en-US" sz="1200" dirty="0" err="1">
                <a:solidFill>
                  <a:srgbClr val="222222"/>
                </a:solidFill>
                <a:latin typeface="Arial" charset="0"/>
              </a:rPr>
              <a:t>Mitra</a:t>
            </a:r>
            <a:r>
              <a:rPr lang="en-US" sz="1200" dirty="0">
                <a:solidFill>
                  <a:srgbClr val="222222"/>
                </a:solidFill>
                <a:latin typeface="Arial" charset="0"/>
              </a:rPr>
              <a:t>, P. P. (2001). Sampling properties of the spectrum and coherency of sequences of action potentials. </a:t>
            </a:r>
            <a:r>
              <a:rPr lang="en-US" sz="1200" i="1" dirty="0">
                <a:solidFill>
                  <a:srgbClr val="222222"/>
                </a:solidFill>
                <a:latin typeface="Arial" charset="0"/>
              </a:rPr>
              <a:t>Neural Computation</a:t>
            </a:r>
            <a:r>
              <a:rPr lang="en-US" sz="1200" dirty="0">
                <a:solidFill>
                  <a:srgbClr val="222222"/>
                </a:solidFill>
                <a:latin typeface="Arial" charset="0"/>
              </a:rPr>
              <a:t>, </a:t>
            </a:r>
            <a:r>
              <a:rPr lang="en-US" sz="1200" i="1" dirty="0">
                <a:solidFill>
                  <a:srgbClr val="222222"/>
                </a:solidFill>
                <a:latin typeface="Arial" charset="0"/>
              </a:rPr>
              <a:t>13</a:t>
            </a:r>
            <a:r>
              <a:rPr lang="en-US" sz="1200" dirty="0">
                <a:solidFill>
                  <a:srgbClr val="222222"/>
                </a:solidFill>
                <a:latin typeface="Arial" charset="0"/>
              </a:rPr>
              <a:t>(4), 717-749.</a:t>
            </a:r>
            <a:endParaRPr lang="en-US" sz="1200" dirty="0"/>
          </a:p>
        </p:txBody>
      </p:sp>
    </p:spTree>
    <p:extLst>
      <p:ext uri="{BB962C8B-B14F-4D97-AF65-F5344CB8AC3E}">
        <p14:creationId xmlns:p14="http://schemas.microsoft.com/office/powerpoint/2010/main" val="13566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r="-319"/>
          <a:stretch/>
        </p:blipFill>
        <p:spPr>
          <a:xfrm>
            <a:off x="2375412" y="606425"/>
            <a:ext cx="8811620" cy="2444685"/>
          </a:xfrm>
        </p:spPr>
      </p:pic>
      <p:sp>
        <p:nvSpPr>
          <p:cNvPr id="9" name="Up Arrow 8"/>
          <p:cNvSpPr/>
          <p:nvPr/>
        </p:nvSpPr>
        <p:spPr>
          <a:xfrm>
            <a:off x="6699089" y="2410559"/>
            <a:ext cx="340282" cy="780510"/>
          </a:xfrm>
          <a:prstGeom prst="up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p:cNvPicPr>
            <a:picLocks noChangeAspect="1"/>
          </p:cNvPicPr>
          <p:nvPr/>
        </p:nvPicPr>
        <p:blipFill rotWithShape="1">
          <a:blip r:embed="rId4">
            <a:extLst>
              <a:ext uri="{28A0092B-C50C-407E-A947-70E740481C1C}">
                <a14:useLocalDpi xmlns:a14="http://schemas.microsoft.com/office/drawing/2010/main" val="0"/>
              </a:ext>
            </a:extLst>
          </a:blip>
          <a:srcRect r="-319"/>
          <a:stretch/>
        </p:blipFill>
        <p:spPr>
          <a:xfrm>
            <a:off x="2633561" y="3292410"/>
            <a:ext cx="8811620" cy="2964526"/>
          </a:xfrm>
          <a:prstGeom prst="rect">
            <a:avLst/>
          </a:prstGeom>
        </p:spPr>
      </p:pic>
      <p:sp>
        <p:nvSpPr>
          <p:cNvPr id="7" name="Up Arrow 6"/>
          <p:cNvSpPr/>
          <p:nvPr/>
        </p:nvSpPr>
        <p:spPr>
          <a:xfrm rot="14053494">
            <a:off x="5593819" y="3816652"/>
            <a:ext cx="340282" cy="780510"/>
          </a:xfrm>
          <a:prstGeom prst="upArrow">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71476" y="1752897"/>
            <a:ext cx="2363147" cy="523220"/>
          </a:xfrm>
          <a:prstGeom prst="rect">
            <a:avLst/>
          </a:prstGeom>
          <a:noFill/>
        </p:spPr>
        <p:txBody>
          <a:bodyPr wrap="none" rtlCol="0">
            <a:spAutoFit/>
          </a:bodyPr>
          <a:lstStyle/>
          <a:p>
            <a:r>
              <a:rPr lang="en-US" sz="2800" i="1">
                <a:latin typeface="Arial" charset="0"/>
                <a:ea typeface="Arial" charset="0"/>
                <a:cs typeface="Arial" charset="0"/>
              </a:rPr>
              <a:t>ft_topoplotER</a:t>
            </a:r>
            <a:endParaRPr lang="en-US" sz="2800" i="1" dirty="0">
              <a:latin typeface="Arial" charset="0"/>
              <a:ea typeface="Arial" charset="0"/>
              <a:cs typeface="Arial" charset="0"/>
            </a:endParaRPr>
          </a:p>
        </p:txBody>
      </p:sp>
      <p:sp>
        <p:nvSpPr>
          <p:cNvPr id="11" name="TextBox 10"/>
          <p:cNvSpPr txBox="1"/>
          <p:nvPr/>
        </p:nvSpPr>
        <p:spPr>
          <a:xfrm>
            <a:off x="371476" y="4411859"/>
            <a:ext cx="2603598" cy="523220"/>
          </a:xfrm>
          <a:prstGeom prst="rect">
            <a:avLst/>
          </a:prstGeom>
          <a:noFill/>
        </p:spPr>
        <p:txBody>
          <a:bodyPr wrap="none" rtlCol="0">
            <a:spAutoFit/>
          </a:bodyPr>
          <a:lstStyle/>
          <a:p>
            <a:r>
              <a:rPr lang="en-US" sz="2800" i="1" dirty="0" err="1" smtClean="0">
                <a:latin typeface="Arial" charset="0"/>
                <a:ea typeface="Arial" charset="0"/>
                <a:cs typeface="Arial" charset="0"/>
              </a:rPr>
              <a:t>ft_singleplotER</a:t>
            </a:r>
            <a:endParaRPr lang="en-US" sz="2800" i="1" dirty="0">
              <a:latin typeface="Arial" charset="0"/>
              <a:ea typeface="Arial" charset="0"/>
              <a:cs typeface="Arial" charset="0"/>
            </a:endParaRPr>
          </a:p>
        </p:txBody>
      </p:sp>
    </p:spTree>
    <p:extLst>
      <p:ext uri="{BB962C8B-B14F-4D97-AF65-F5344CB8AC3E}">
        <p14:creationId xmlns:p14="http://schemas.microsoft.com/office/powerpoint/2010/main" val="163960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Inverse Problem</a:t>
            </a:r>
            <a:endParaRPr lang="en-US" dirty="0"/>
          </a:p>
        </p:txBody>
      </p:sp>
      <p:grpSp>
        <p:nvGrpSpPr>
          <p:cNvPr id="4" name="Group 5"/>
          <p:cNvGrpSpPr>
            <a:grpSpLocks/>
          </p:cNvGrpSpPr>
          <p:nvPr/>
        </p:nvGrpSpPr>
        <p:grpSpPr bwMode="auto">
          <a:xfrm>
            <a:off x="6251525" y="2495602"/>
            <a:ext cx="1857375" cy="2016125"/>
            <a:chOff x="2302" y="482"/>
            <a:chExt cx="1170" cy="1270"/>
          </a:xfrm>
        </p:grpSpPr>
        <p:graphicFrame>
          <p:nvGraphicFramePr>
            <p:cNvPr id="5" name="Object 6"/>
            <p:cNvGraphicFramePr>
              <a:graphicFrameLocks noChangeAspect="1"/>
            </p:cNvGraphicFramePr>
            <p:nvPr/>
          </p:nvGraphicFramePr>
          <p:xfrm>
            <a:off x="2302" y="482"/>
            <a:ext cx="1170" cy="1270"/>
          </p:xfrm>
          <a:graphic>
            <a:graphicData uri="http://schemas.openxmlformats.org/presentationml/2006/ole">
              <mc:AlternateContent xmlns:mc="http://schemas.openxmlformats.org/markup-compatibility/2006">
                <mc:Choice xmlns:v="urn:schemas-microsoft-com:vml" Requires="v">
                  <p:oleObj spid="_x0000_s2049" name="Image Photo Editor" r:id="rId4" imgW="5485714" imgH="5952381" progId="MSPhotoEd.3">
                    <p:embed/>
                  </p:oleObj>
                </mc:Choice>
                <mc:Fallback>
                  <p:oleObj name="Image Photo Editor" r:id="rId4" imgW="5485714" imgH="595238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2" y="482"/>
                          <a:ext cx="1170" cy="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6" name="Group 7"/>
            <p:cNvGrpSpPr>
              <a:grpSpLocks/>
            </p:cNvGrpSpPr>
            <p:nvPr/>
          </p:nvGrpSpPr>
          <p:grpSpPr bwMode="auto">
            <a:xfrm>
              <a:off x="2542" y="733"/>
              <a:ext cx="708" cy="384"/>
              <a:chOff x="1680" y="2306"/>
              <a:chExt cx="708" cy="384"/>
            </a:xfrm>
          </p:grpSpPr>
          <p:sp>
            <p:nvSpPr>
              <p:cNvPr id="7" name="Oval 8"/>
              <p:cNvSpPr>
                <a:spLocks noChangeArrowheads="1"/>
              </p:cNvSpPr>
              <p:nvPr/>
            </p:nvSpPr>
            <p:spPr bwMode="auto">
              <a:xfrm>
                <a:off x="2244" y="2483"/>
                <a:ext cx="144" cy="144"/>
              </a:xfrm>
              <a:prstGeom prst="ellipse">
                <a:avLst/>
              </a:prstGeom>
              <a:solidFill>
                <a:srgbClr val="FFFF00"/>
              </a:solidFill>
              <a:ln w="9525">
                <a:solidFill>
                  <a:srgbClr val="FFFF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9"/>
              <p:cNvSpPr>
                <a:spLocks noChangeArrowheads="1"/>
              </p:cNvSpPr>
              <p:nvPr/>
            </p:nvSpPr>
            <p:spPr bwMode="auto">
              <a:xfrm>
                <a:off x="1680" y="2450"/>
                <a:ext cx="96" cy="96"/>
              </a:xfrm>
              <a:prstGeom prst="ellipse">
                <a:avLst/>
              </a:prstGeom>
              <a:solidFill>
                <a:srgbClr val="CC0000"/>
              </a:solidFill>
              <a:ln w="9525">
                <a:solidFill>
                  <a:srgbClr val="CC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10"/>
              <p:cNvSpPr>
                <a:spLocks noChangeArrowheads="1"/>
              </p:cNvSpPr>
              <p:nvPr/>
            </p:nvSpPr>
            <p:spPr bwMode="auto">
              <a:xfrm>
                <a:off x="2064" y="2306"/>
                <a:ext cx="96" cy="96"/>
              </a:xfrm>
              <a:prstGeom prst="ellipse">
                <a:avLst/>
              </a:prstGeom>
              <a:solidFill>
                <a:srgbClr val="FF9900"/>
              </a:solidFill>
              <a:ln w="9525">
                <a:solidFill>
                  <a:srgbClr val="FF99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Oval 11"/>
              <p:cNvSpPr>
                <a:spLocks noChangeArrowheads="1"/>
              </p:cNvSpPr>
              <p:nvPr/>
            </p:nvSpPr>
            <p:spPr bwMode="auto">
              <a:xfrm>
                <a:off x="1968" y="2594"/>
                <a:ext cx="96" cy="96"/>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aphicFrame>
        <p:nvGraphicFramePr>
          <p:cNvPr id="11" name="Object 4"/>
          <p:cNvGraphicFramePr>
            <a:graphicFrameLocks noChangeAspect="1"/>
          </p:cNvGraphicFramePr>
          <p:nvPr>
            <p:extLst/>
          </p:nvPr>
        </p:nvGraphicFramePr>
        <p:xfrm>
          <a:off x="1342258" y="2495602"/>
          <a:ext cx="1858962" cy="2016125"/>
        </p:xfrm>
        <a:graphic>
          <a:graphicData uri="http://schemas.openxmlformats.org/presentationml/2006/ole">
            <mc:AlternateContent xmlns:mc="http://schemas.openxmlformats.org/markup-compatibility/2006">
              <mc:Choice xmlns:v="urn:schemas-microsoft-com:vml" Requires="v">
                <p:oleObj spid="_x0000_s2050" name="Image Photo Editor" r:id="rId6" imgW="5485714" imgH="5952381" progId="MSPhotoEd.3">
                  <p:embed/>
                </p:oleObj>
              </mc:Choice>
              <mc:Fallback>
                <p:oleObj name="Image Photo Editor" r:id="rId6" imgW="5485714" imgH="5952381"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258" y="2495602"/>
                        <a:ext cx="1858962"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Left Arrow 13"/>
          <p:cNvSpPr/>
          <p:nvPr/>
        </p:nvSpPr>
        <p:spPr>
          <a:xfrm>
            <a:off x="3548675" y="2962122"/>
            <a:ext cx="2315497" cy="385200"/>
          </a:xfrm>
          <a:prstGeom prst="left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rot="10800000">
            <a:off x="3548675" y="3377385"/>
            <a:ext cx="2315497" cy="386068"/>
          </a:xfrm>
          <a:prstGeom prst="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586597" y="2326545"/>
            <a:ext cx="2416629" cy="646331"/>
          </a:xfrm>
          <a:prstGeom prst="rect">
            <a:avLst/>
          </a:prstGeom>
          <a:noFill/>
          <a:ln>
            <a:noFill/>
          </a:ln>
        </p:spPr>
        <p:txBody>
          <a:bodyPr wrap="square" rtlCol="0" anchor="ctr">
            <a:spAutoFit/>
          </a:bodyPr>
          <a:lstStyle/>
          <a:p>
            <a:pPr algn="ctr"/>
            <a:r>
              <a:rPr lang="en-US" b="1" dirty="0" smtClean="0">
                <a:solidFill>
                  <a:srgbClr val="0432FF"/>
                </a:solidFill>
                <a:latin typeface="Arial" charset="0"/>
                <a:ea typeface="Arial" charset="0"/>
                <a:cs typeface="Arial" charset="0"/>
              </a:rPr>
              <a:t>Forward problem = well posed</a:t>
            </a:r>
            <a:endParaRPr lang="en-US" b="1" dirty="0">
              <a:solidFill>
                <a:srgbClr val="0432FF"/>
              </a:solidFill>
              <a:latin typeface="Arial" charset="0"/>
              <a:ea typeface="Arial" charset="0"/>
              <a:cs typeface="Arial" charset="0"/>
            </a:endParaRPr>
          </a:p>
        </p:txBody>
      </p:sp>
      <p:sp>
        <p:nvSpPr>
          <p:cNvPr id="17" name="TextBox 16"/>
          <p:cNvSpPr txBox="1"/>
          <p:nvPr/>
        </p:nvSpPr>
        <p:spPr>
          <a:xfrm>
            <a:off x="3571849" y="3819205"/>
            <a:ext cx="2416629" cy="646331"/>
          </a:xfrm>
          <a:prstGeom prst="rect">
            <a:avLst/>
          </a:prstGeom>
          <a:noFill/>
          <a:ln>
            <a:noFill/>
          </a:ln>
        </p:spPr>
        <p:txBody>
          <a:bodyPr wrap="square" rtlCol="0" anchor="ctr">
            <a:spAutoFit/>
          </a:bodyPr>
          <a:lstStyle/>
          <a:p>
            <a:pPr algn="ctr"/>
            <a:r>
              <a:rPr lang="en-US" b="1" dirty="0" smtClean="0">
                <a:solidFill>
                  <a:srgbClr val="00B050"/>
                </a:solidFill>
                <a:latin typeface="Arial" charset="0"/>
                <a:ea typeface="Arial" charset="0"/>
                <a:cs typeface="Arial" charset="0"/>
              </a:rPr>
              <a:t>Inverse Problem = </a:t>
            </a:r>
          </a:p>
          <a:p>
            <a:pPr algn="ctr"/>
            <a:r>
              <a:rPr lang="en-US" b="1" dirty="0" smtClean="0">
                <a:solidFill>
                  <a:srgbClr val="00B050"/>
                </a:solidFill>
                <a:latin typeface="Arial" charset="0"/>
                <a:ea typeface="Arial" charset="0"/>
                <a:cs typeface="Arial" charset="0"/>
              </a:rPr>
              <a:t>ill posed</a:t>
            </a:r>
            <a:endParaRPr lang="en-US" b="1" dirty="0">
              <a:solidFill>
                <a:srgbClr val="00B050"/>
              </a:solidFill>
              <a:latin typeface="Arial" charset="0"/>
              <a:ea typeface="Arial" charset="0"/>
              <a:cs typeface="Arial" charset="0"/>
            </a:endParaRPr>
          </a:p>
        </p:txBody>
      </p:sp>
      <p:sp>
        <p:nvSpPr>
          <p:cNvPr id="18" name="TextBox 17"/>
          <p:cNvSpPr txBox="1"/>
          <p:nvPr/>
        </p:nvSpPr>
        <p:spPr>
          <a:xfrm>
            <a:off x="1010966" y="4767099"/>
            <a:ext cx="2416629" cy="369332"/>
          </a:xfrm>
          <a:prstGeom prst="rect">
            <a:avLst/>
          </a:prstGeom>
          <a:noFill/>
          <a:ln>
            <a:noFill/>
          </a:ln>
        </p:spPr>
        <p:txBody>
          <a:bodyPr wrap="square" rtlCol="0" anchor="ctr">
            <a:spAutoFit/>
          </a:bodyPr>
          <a:lstStyle/>
          <a:p>
            <a:pPr algn="ctr"/>
            <a:r>
              <a:rPr lang="en-US" b="1" smtClean="0">
                <a:latin typeface="Arial" charset="0"/>
                <a:ea typeface="Arial" charset="0"/>
                <a:cs typeface="Arial" charset="0"/>
              </a:rPr>
              <a:t>EEG/MEG data</a:t>
            </a:r>
            <a:endParaRPr lang="en-US" b="1" dirty="0">
              <a:latin typeface="Arial" charset="0"/>
              <a:ea typeface="Arial" charset="0"/>
              <a:cs typeface="Arial" charset="0"/>
            </a:endParaRPr>
          </a:p>
        </p:txBody>
      </p:sp>
      <p:sp>
        <p:nvSpPr>
          <p:cNvPr id="19" name="TextBox 18"/>
          <p:cNvSpPr txBox="1"/>
          <p:nvPr/>
        </p:nvSpPr>
        <p:spPr>
          <a:xfrm>
            <a:off x="6033810" y="4681210"/>
            <a:ext cx="2416629" cy="923330"/>
          </a:xfrm>
          <a:prstGeom prst="rect">
            <a:avLst/>
          </a:prstGeom>
          <a:noFill/>
          <a:ln>
            <a:noFill/>
          </a:ln>
        </p:spPr>
        <p:txBody>
          <a:bodyPr wrap="square" rtlCol="0" anchor="ctr">
            <a:spAutoFit/>
          </a:bodyPr>
          <a:lstStyle/>
          <a:p>
            <a:pPr algn="ctr"/>
            <a:r>
              <a:rPr lang="en-US" b="1" dirty="0" smtClean="0">
                <a:latin typeface="Arial" charset="0"/>
                <a:ea typeface="Arial" charset="0"/>
                <a:cs typeface="Arial" charset="0"/>
              </a:rPr>
              <a:t>Post-synaptic Potentials (pyramidal neurons)</a:t>
            </a:r>
            <a:endParaRPr lang="en-US" b="1" dirty="0">
              <a:latin typeface="Arial" charset="0"/>
              <a:ea typeface="Arial" charset="0"/>
              <a:cs typeface="Arial" charset="0"/>
            </a:endParaRPr>
          </a:p>
        </p:txBody>
      </p:sp>
      <p:sp>
        <p:nvSpPr>
          <p:cNvPr id="20" name="TextBox 19"/>
          <p:cNvSpPr txBox="1"/>
          <p:nvPr/>
        </p:nvSpPr>
        <p:spPr>
          <a:xfrm>
            <a:off x="8882730" y="2579170"/>
            <a:ext cx="2803370" cy="1846659"/>
          </a:xfrm>
          <a:prstGeom prst="rect">
            <a:avLst/>
          </a:prstGeom>
          <a:solidFill>
            <a:schemeClr val="bg1">
              <a:lumMod val="95000"/>
            </a:schemeClr>
          </a:solidFill>
          <a:ln>
            <a:solidFill>
              <a:schemeClr val="tx1"/>
            </a:solidFill>
          </a:ln>
        </p:spPr>
        <p:txBody>
          <a:bodyPr wrap="square" rtlCol="0" anchor="ctr">
            <a:spAutoFit/>
          </a:bodyPr>
          <a:lstStyle/>
          <a:p>
            <a:pPr algn="ctr"/>
            <a:endParaRPr lang="en-US" b="1" dirty="0" smtClean="0">
              <a:latin typeface="Arial" charset="0"/>
              <a:ea typeface="Arial" charset="0"/>
              <a:cs typeface="Arial" charset="0"/>
            </a:endParaRPr>
          </a:p>
          <a:p>
            <a:pPr algn="ctr"/>
            <a:r>
              <a:rPr lang="en-US" b="1" dirty="0" smtClean="0">
                <a:latin typeface="Arial" charset="0"/>
                <a:ea typeface="Arial" charset="0"/>
                <a:cs typeface="Arial" charset="0"/>
              </a:rPr>
              <a:t>The inverse problem cannot be solved but accurately </a:t>
            </a:r>
            <a:r>
              <a:rPr lang="en-US" sz="2400" b="1" dirty="0" smtClean="0">
                <a:latin typeface="Arial" charset="0"/>
                <a:ea typeface="Arial" charset="0"/>
                <a:cs typeface="Arial" charset="0"/>
              </a:rPr>
              <a:t>estimated </a:t>
            </a:r>
            <a:r>
              <a:rPr lang="en-US" b="1" dirty="0" smtClean="0">
                <a:latin typeface="Arial" charset="0"/>
                <a:ea typeface="Arial" charset="0"/>
                <a:cs typeface="Arial" charset="0"/>
              </a:rPr>
              <a:t>given prior knowledge</a:t>
            </a:r>
          </a:p>
          <a:p>
            <a:pPr algn="ctr"/>
            <a:endParaRPr lang="en-US" b="1" dirty="0">
              <a:latin typeface="Arial" charset="0"/>
              <a:ea typeface="Arial" charset="0"/>
              <a:cs typeface="Arial" charset="0"/>
            </a:endParaRPr>
          </a:p>
        </p:txBody>
      </p:sp>
    </p:spTree>
    <p:extLst>
      <p:ext uri="{BB962C8B-B14F-4D97-AF65-F5344CB8AC3E}">
        <p14:creationId xmlns:p14="http://schemas.microsoft.com/office/powerpoint/2010/main" val="15028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childTnLst>
                                </p:cTn>
                              </p:par>
                              <p:par>
                                <p:cTn id="48" presetID="1" presetClass="entr" presetSubtype="0" fill="hold" grpId="2" nodeType="with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p:bldP spid="16" grpId="1"/>
      <p:bldP spid="17" grpId="0"/>
      <p:bldP spid="18" grpId="0"/>
      <p:bldP spid="19" grpId="0"/>
      <p:bldP spid="19" grpId="1"/>
      <p:bldP spid="19" grpId="2"/>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2</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Background</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46975" y="1139750"/>
            <a:ext cx="10676586" cy="674030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AU" b="1" dirty="0">
                <a:latin typeface="Arial" panose="020B0604020202020204" pitchFamily="34" charset="0"/>
                <a:cs typeface="Arial" panose="020B0604020202020204" pitchFamily="34" charset="0"/>
              </a:rPr>
              <a:t>Fieldtrip: </a:t>
            </a:r>
            <a:r>
              <a:rPr lang="en-AU" b="1" dirty="0" smtClean="0">
                <a:latin typeface="Arial" panose="020B0604020202020204" pitchFamily="34" charset="0"/>
                <a:cs typeface="Arial" panose="020B0604020202020204" pitchFamily="34" charset="0"/>
              </a:rPr>
              <a:t>http</a:t>
            </a:r>
            <a:r>
              <a:rPr lang="en-AU" b="1" dirty="0">
                <a:latin typeface="Arial" panose="020B0604020202020204" pitchFamily="34" charset="0"/>
                <a:cs typeface="Arial" panose="020B0604020202020204" pitchFamily="34" charset="0"/>
              </a:rPr>
              <a:t>://</a:t>
            </a:r>
            <a:r>
              <a:rPr lang="en-AU" b="1" dirty="0" smtClean="0">
                <a:latin typeface="Arial" panose="020B0604020202020204" pitchFamily="34" charset="0"/>
                <a:cs typeface="Arial" panose="020B0604020202020204" pitchFamily="34" charset="0"/>
              </a:rPr>
              <a:t>www.fieldtriptoolbox.org</a:t>
            </a:r>
          </a:p>
          <a:p>
            <a:pPr>
              <a:lnSpc>
                <a:spcPct val="200000"/>
              </a:lnSpc>
            </a:pPr>
            <a:r>
              <a:rPr lang="en-AU" b="1" dirty="0" smtClean="0">
                <a:latin typeface="Arial" panose="020B0604020202020204" pitchFamily="34" charset="0"/>
                <a:cs typeface="Arial" panose="020B0604020202020204" pitchFamily="34" charset="0"/>
              </a:rPr>
              <a:t>                     https</a:t>
            </a:r>
            <a:r>
              <a:rPr lang="en-AU" b="1" dirty="0">
                <a:latin typeface="Arial" panose="020B0604020202020204" pitchFamily="34" charset="0"/>
                <a:cs typeface="Arial" panose="020B0604020202020204" pitchFamily="34" charset="0"/>
              </a:rPr>
              <a:t>://</a:t>
            </a:r>
            <a:r>
              <a:rPr lang="en-AU" b="1" dirty="0" smtClean="0">
                <a:latin typeface="Arial" panose="020B0604020202020204" pitchFamily="34" charset="0"/>
                <a:cs typeface="Arial" panose="020B0604020202020204" pitchFamily="34" charset="0"/>
              </a:rPr>
              <a:t>github.com/fieldtrip/fieldtrip</a:t>
            </a:r>
          </a:p>
          <a:p>
            <a:pPr marL="285750" indent="-285750">
              <a:lnSpc>
                <a:spcPct val="200000"/>
              </a:lnSpc>
              <a:buFont typeface="Arial" panose="020B0604020202020204" pitchFamily="34" charset="0"/>
              <a:buChar char="•"/>
            </a:pPr>
            <a:r>
              <a:rPr lang="en-AU" b="1" dirty="0" smtClean="0">
                <a:latin typeface="Arial" panose="020B0604020202020204" pitchFamily="34" charset="0"/>
                <a:cs typeface="Arial" panose="020B0604020202020204" pitchFamily="34" charset="0"/>
              </a:rPr>
              <a:t>Whole brain </a:t>
            </a:r>
            <a:r>
              <a:rPr lang="en-AU" b="1" dirty="0">
                <a:latin typeface="Arial" panose="020B0604020202020204" pitchFamily="34" charset="0"/>
                <a:cs typeface="Arial" panose="020B0604020202020204" pitchFamily="34" charset="0"/>
              </a:rPr>
              <a:t>connectivity and network </a:t>
            </a:r>
            <a:r>
              <a:rPr lang="en-AU" b="1" dirty="0" smtClean="0">
                <a:latin typeface="Arial" panose="020B0604020202020204" pitchFamily="34" charset="0"/>
                <a:cs typeface="Arial" panose="020B0604020202020204" pitchFamily="34" charset="0"/>
              </a:rPr>
              <a:t>analysis: http</a:t>
            </a:r>
            <a:r>
              <a:rPr lang="en-AU" b="1" dirty="0">
                <a:latin typeface="Arial" panose="020B0604020202020204" pitchFamily="34" charset="0"/>
                <a:cs typeface="Arial" panose="020B0604020202020204" pitchFamily="34" charset="0"/>
              </a:rPr>
              <a:t>://</a:t>
            </a:r>
            <a:r>
              <a:rPr lang="en-AU" b="1" dirty="0" smtClean="0">
                <a:latin typeface="Arial" panose="020B0604020202020204" pitchFamily="34" charset="0"/>
                <a:cs typeface="Arial" panose="020B0604020202020204" pitchFamily="34" charset="0"/>
              </a:rPr>
              <a:t>www.fieldtriptoolbox.org/tutorial/networkanalysis</a:t>
            </a:r>
          </a:p>
          <a:p>
            <a:pPr marL="285750" indent="-285750">
              <a:lnSpc>
                <a:spcPct val="200000"/>
              </a:lnSpc>
              <a:buFont typeface="Arial" panose="020B0604020202020204" pitchFamily="34" charset="0"/>
              <a:buChar char="•"/>
            </a:pPr>
            <a:endParaRPr lang="en-AU" b="1"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en-AU" b="1" dirty="0" smtClean="0">
                <a:latin typeface="Arial" panose="020B0604020202020204" pitchFamily="34" charset="0"/>
                <a:cs typeface="Arial" panose="020B0604020202020204" pitchFamily="34" charset="0"/>
              </a:rPr>
              <a:t>5 </a:t>
            </a:r>
            <a:r>
              <a:rPr lang="en-AU" b="1" dirty="0">
                <a:latin typeface="Arial" panose="020B0604020202020204" pitchFamily="34" charset="0"/>
                <a:cs typeface="Arial" panose="020B0604020202020204" pitchFamily="34" charset="0"/>
              </a:rPr>
              <a:t>min eyes-closed MEG data collected at the KIT-Macquarie Brain Research (MEG) Laboratory </a:t>
            </a:r>
            <a:endParaRPr lang="en-AU" b="1" dirty="0" smtClean="0">
              <a:latin typeface="Arial" panose="020B0604020202020204" pitchFamily="34" charset="0"/>
              <a:cs typeface="Arial" panose="020B0604020202020204" pitchFamily="34" charset="0"/>
            </a:endParaRPr>
          </a:p>
          <a:p>
            <a:pPr>
              <a:lnSpc>
                <a:spcPct val="200000"/>
              </a:lnSpc>
            </a:pPr>
            <a:r>
              <a:rPr lang="en-AU" b="1" dirty="0">
                <a:latin typeface="Arial" panose="020B0604020202020204" pitchFamily="34" charset="0"/>
                <a:cs typeface="Arial" panose="020B0604020202020204" pitchFamily="34" charset="0"/>
              </a:rPr>
              <a:t>	</a:t>
            </a:r>
            <a:r>
              <a:rPr lang="en-AU" b="1" dirty="0" smtClean="0">
                <a:latin typeface="Arial" panose="020B0604020202020204" pitchFamily="34" charset="0"/>
                <a:cs typeface="Arial" panose="020B0604020202020204" pitchFamily="34" charset="0"/>
              </a:rPr>
              <a:t>-  sampled at 1000 Hz</a:t>
            </a:r>
          </a:p>
          <a:p>
            <a:pPr>
              <a:lnSpc>
                <a:spcPct val="200000"/>
              </a:lnSpc>
            </a:pPr>
            <a:r>
              <a:rPr lang="en-AU" b="1" dirty="0" smtClean="0">
                <a:latin typeface="Arial" panose="020B0604020202020204" pitchFamily="34" charset="0"/>
                <a:cs typeface="Arial" panose="020B0604020202020204" pitchFamily="34" charset="0"/>
              </a:rPr>
              <a:t>  </a:t>
            </a:r>
            <a:r>
              <a:rPr lang="en-AU" b="1" dirty="0">
                <a:latin typeface="Arial" panose="020B0604020202020204" pitchFamily="34" charset="0"/>
                <a:cs typeface="Arial" panose="020B0604020202020204" pitchFamily="34" charset="0"/>
              </a:rPr>
              <a:t>	- </a:t>
            </a:r>
            <a:r>
              <a:rPr lang="en-AU" b="1" dirty="0" smtClean="0">
                <a:latin typeface="Arial" panose="020B0604020202020204" pitchFamily="34" charset="0"/>
                <a:cs typeface="Arial" panose="020B0604020202020204" pitchFamily="34" charset="0"/>
              </a:rPr>
              <a:t> 160 axial gradiometers MEG </a:t>
            </a:r>
          </a:p>
          <a:p>
            <a:pPr>
              <a:lnSpc>
                <a:spcPct val="200000"/>
              </a:lnSpc>
            </a:pPr>
            <a:endParaRPr lang="en-AU" b="1" dirty="0">
              <a:latin typeface="Arial" panose="020B0604020202020204" pitchFamily="34" charset="0"/>
              <a:cs typeface="Arial" panose="020B0604020202020204" pitchFamily="34" charset="0"/>
            </a:endParaRPr>
          </a:p>
          <a:p>
            <a:pPr>
              <a:lnSpc>
                <a:spcPct val="200000"/>
              </a:lnSpc>
            </a:pPr>
            <a:r>
              <a:rPr lang="en-AU" b="1" dirty="0" smtClean="0">
                <a:latin typeface="Arial" panose="020B0604020202020204" pitchFamily="34" charset="0"/>
                <a:cs typeface="Arial" panose="020B0604020202020204" pitchFamily="34" charset="0"/>
              </a:rPr>
              <a:t>            </a:t>
            </a:r>
            <a:endParaRPr lang="en-AU" b="1" dirty="0">
              <a:latin typeface="Arial" panose="020B0604020202020204" pitchFamily="34" charset="0"/>
              <a:cs typeface="Arial" panose="020B0604020202020204" pitchFamily="34" charset="0"/>
            </a:endParaRPr>
          </a:p>
          <a:p>
            <a:pPr>
              <a:lnSpc>
                <a:spcPct val="200000"/>
              </a:lnSpc>
            </a:pPr>
            <a:endParaRPr lang="en-AU" b="1" dirty="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endParaRPr lang="en-AU" b="1" dirty="0" smtClean="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3"/>
          <a:stretch>
            <a:fillRect/>
          </a:stretch>
        </p:blipFill>
        <p:spPr>
          <a:xfrm>
            <a:off x="8384146" y="1118188"/>
            <a:ext cx="2283652" cy="1275398"/>
          </a:xfrm>
          <a:prstGeom prst="rect">
            <a:avLst/>
          </a:prstGeom>
        </p:spPr>
      </p:pic>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sharpenSoften amount="-6000"/>
                    </a14:imgEffect>
                    <a14:imgEffect>
                      <a14:saturation sat="33000"/>
                    </a14:imgEffect>
                    <a14:imgEffect>
                      <a14:brightnessContrast bright="-1000" contrast="5000"/>
                    </a14:imgEffect>
                  </a14:imgLayer>
                </a14:imgProps>
              </a:ext>
            </a:extLst>
          </a:blip>
          <a:stretch>
            <a:fillRect/>
          </a:stretch>
        </p:blipFill>
        <p:spPr>
          <a:xfrm>
            <a:off x="8384146" y="5205461"/>
            <a:ext cx="3841927" cy="1171319"/>
          </a:xfrm>
          <a:prstGeom prst="rect">
            <a:avLst/>
          </a:prstGeom>
          <a:ln>
            <a:noFill/>
          </a:ln>
          <a:effectLst>
            <a:softEdge rad="112500"/>
          </a:effectLst>
        </p:spPr>
      </p:pic>
    </p:spTree>
    <p:extLst>
      <p:ext uri="{BB962C8B-B14F-4D97-AF65-F5344CB8AC3E}">
        <p14:creationId xmlns:p14="http://schemas.microsoft.com/office/powerpoint/2010/main" val="182894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707102"/>
            <a:ext cx="6138925" cy="5295490"/>
          </a:xfrm>
          <a:prstGeom prst="rect">
            <a:avLst/>
          </a:prstGeom>
        </p:spPr>
      </p:pic>
      <p:sp>
        <p:nvSpPr>
          <p:cNvPr id="6" name="TextBox 5"/>
          <p:cNvSpPr txBox="1"/>
          <p:nvPr/>
        </p:nvSpPr>
        <p:spPr>
          <a:xfrm>
            <a:off x="8126362" y="825909"/>
            <a:ext cx="2997937" cy="1231106"/>
          </a:xfrm>
          <a:prstGeom prst="rect">
            <a:avLst/>
          </a:prstGeom>
          <a:noFill/>
        </p:spPr>
        <p:txBody>
          <a:bodyPr wrap="none" rtlCol="0">
            <a:spAutoFit/>
          </a:bodyPr>
          <a:lstStyle/>
          <a:p>
            <a:r>
              <a:rPr lang="en-US" sz="2400" b="1" dirty="0" smtClean="0">
                <a:latin typeface="Arial" charset="0"/>
                <a:ea typeface="Arial" charset="0"/>
                <a:cs typeface="Arial" charset="0"/>
              </a:rPr>
              <a:t>O</a:t>
            </a:r>
            <a:r>
              <a:rPr lang="en-US" dirty="0" smtClean="0">
                <a:latin typeface="Arial" charset="0"/>
                <a:ea typeface="Arial" charset="0"/>
                <a:cs typeface="Arial" charset="0"/>
              </a:rPr>
              <a:t> = MEG sensor locations</a:t>
            </a:r>
          </a:p>
          <a:p>
            <a:endParaRPr lang="en-US" dirty="0">
              <a:latin typeface="Arial" charset="0"/>
              <a:ea typeface="Arial" charset="0"/>
              <a:cs typeface="Arial" charset="0"/>
            </a:endParaRPr>
          </a:p>
          <a:p>
            <a:r>
              <a:rPr lang="en-US" sz="3200" dirty="0" smtClean="0">
                <a:latin typeface="Arial" charset="0"/>
                <a:ea typeface="Arial" charset="0"/>
                <a:cs typeface="Arial" charset="0"/>
              </a:rPr>
              <a:t>.</a:t>
            </a:r>
            <a:r>
              <a:rPr lang="en-US" dirty="0" smtClean="0">
                <a:latin typeface="Arial" charset="0"/>
                <a:ea typeface="Arial" charset="0"/>
                <a:cs typeface="Arial" charset="0"/>
              </a:rPr>
              <a:t>    = points of the </a:t>
            </a:r>
            <a:r>
              <a:rPr lang="en-US" dirty="0" err="1" smtClean="0">
                <a:latin typeface="Arial" charset="0"/>
                <a:ea typeface="Arial" charset="0"/>
                <a:cs typeface="Arial" charset="0"/>
              </a:rPr>
              <a:t>leadfield</a:t>
            </a:r>
            <a:r>
              <a:rPr lang="en-US" dirty="0" smtClean="0">
                <a:latin typeface="Arial" charset="0"/>
                <a:ea typeface="Arial" charset="0"/>
                <a:cs typeface="Arial" charset="0"/>
              </a:rPr>
              <a:t> </a:t>
            </a:r>
            <a:endParaRPr lang="en-US" dirty="0">
              <a:latin typeface="Arial" charset="0"/>
              <a:ea typeface="Arial" charset="0"/>
              <a:cs typeface="Arial" charset="0"/>
            </a:endParaRPr>
          </a:p>
        </p:txBody>
      </p:sp>
      <p:sp>
        <p:nvSpPr>
          <p:cNvPr id="7" name="Rectangle 6"/>
          <p:cNvSpPr/>
          <p:nvPr/>
        </p:nvSpPr>
        <p:spPr>
          <a:xfrm>
            <a:off x="7882546" y="3354847"/>
            <a:ext cx="4104667" cy="1938992"/>
          </a:xfrm>
          <a:prstGeom prst="rect">
            <a:avLst/>
          </a:prstGeom>
        </p:spPr>
        <p:txBody>
          <a:bodyPr wrap="square">
            <a:spAutoFit/>
          </a:bodyPr>
          <a:lstStyle/>
          <a:p>
            <a:r>
              <a:rPr lang="en-US" sz="2400" dirty="0" smtClean="0">
                <a:latin typeface="Arial" charset="0"/>
                <a:ea typeface="Arial" charset="0"/>
                <a:cs typeface="Arial" charset="0"/>
              </a:rPr>
              <a:t>For </a:t>
            </a:r>
            <a:r>
              <a:rPr lang="en-US" sz="2400" dirty="0" err="1" smtClean="0">
                <a:latin typeface="Arial" charset="0"/>
                <a:ea typeface="Arial" charset="0"/>
                <a:cs typeface="Arial" charset="0"/>
              </a:rPr>
              <a:t>coregistration</a:t>
            </a:r>
            <a:r>
              <a:rPr lang="en-US" sz="2400" dirty="0" smtClean="0">
                <a:latin typeface="Arial" charset="0"/>
                <a:ea typeface="Arial" charset="0"/>
                <a:cs typeface="Arial" charset="0"/>
              </a:rPr>
              <a:t> code please see:</a:t>
            </a:r>
          </a:p>
          <a:p>
            <a:endParaRPr lang="en-US" sz="2400" dirty="0">
              <a:latin typeface="Arial" charset="0"/>
              <a:ea typeface="Arial" charset="0"/>
              <a:cs typeface="Arial" charset="0"/>
            </a:endParaRPr>
          </a:p>
          <a:p>
            <a:r>
              <a:rPr lang="en-US" sz="2400" dirty="0" smtClean="0">
                <a:latin typeface="Arial" charset="0"/>
                <a:ea typeface="Arial" charset="0"/>
                <a:cs typeface="Arial" charset="0"/>
                <a:hlinkClick r:id="rId4"/>
              </a:rPr>
              <a:t>https</a:t>
            </a:r>
            <a:r>
              <a:rPr lang="en-US" sz="2400" dirty="0">
                <a:latin typeface="Arial" charset="0"/>
                <a:ea typeface="Arial" charset="0"/>
                <a:cs typeface="Arial" charset="0"/>
                <a:hlinkClick r:id="rId4"/>
              </a:rPr>
              <a:t>://</a:t>
            </a:r>
            <a:r>
              <a:rPr lang="en-US" sz="2400" dirty="0" err="1">
                <a:latin typeface="Arial" charset="0"/>
                <a:ea typeface="Arial" charset="0"/>
                <a:cs typeface="Arial" charset="0"/>
                <a:hlinkClick r:id="rId4"/>
              </a:rPr>
              <a:t>github.com</a:t>
            </a:r>
            <a:r>
              <a:rPr lang="en-US" sz="2400" dirty="0">
                <a:latin typeface="Arial" charset="0"/>
                <a:ea typeface="Arial" charset="0"/>
                <a:cs typeface="Arial" charset="0"/>
                <a:hlinkClick r:id="rId4"/>
              </a:rPr>
              <a:t>/Macquarie-MEG-Research/</a:t>
            </a:r>
            <a:r>
              <a:rPr lang="en-US" sz="2400" dirty="0" err="1">
                <a:latin typeface="Arial" charset="0"/>
                <a:ea typeface="Arial" charset="0"/>
                <a:cs typeface="Arial" charset="0"/>
                <a:hlinkClick r:id="rId4"/>
              </a:rPr>
              <a:t>coreg</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0407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496745"/>
            <a:ext cx="10853737" cy="3416320"/>
          </a:xfrm>
          <a:prstGeom prst="rect">
            <a:avLst/>
          </a:prstGeom>
        </p:spPr>
        <p:txBody>
          <a:bodyPr wrap="square">
            <a:spAutoFit/>
          </a:bodyPr>
          <a:lstStyle/>
          <a:p>
            <a:r>
              <a:rPr lang="en-US" sz="2400" dirty="0">
                <a:solidFill>
                  <a:srgbClr val="25992D"/>
                </a:solidFill>
                <a:latin typeface="Courier" charset="0"/>
              </a:rPr>
              <a:t>% compute the </a:t>
            </a:r>
            <a:r>
              <a:rPr lang="en-US" sz="2400" dirty="0" err="1">
                <a:solidFill>
                  <a:srgbClr val="25992D"/>
                </a:solidFill>
                <a:latin typeface="Courier" charset="0"/>
              </a:rPr>
              <a:t>leadfield</a:t>
            </a:r>
            <a:endParaRPr lang="en-US" sz="2400" dirty="0">
              <a:solidFill>
                <a:srgbClr val="25992D"/>
              </a:solidFill>
              <a:latin typeface="Courier" charset="0"/>
            </a:endParaRPr>
          </a:p>
          <a:p>
            <a:r>
              <a:rPr lang="en-US" sz="2400" dirty="0" err="1">
                <a:latin typeface="Courier" charset="0"/>
              </a:rPr>
              <a:t>cfg</a:t>
            </a:r>
            <a:r>
              <a:rPr lang="en-US" sz="2400" dirty="0">
                <a:latin typeface="Courier" charset="0"/>
              </a:rPr>
              <a:t>             = [];</a:t>
            </a:r>
          </a:p>
          <a:p>
            <a:r>
              <a:rPr lang="en-US" sz="2400" dirty="0" err="1">
                <a:latin typeface="Courier" charset="0"/>
              </a:rPr>
              <a:t>cfg.grad</a:t>
            </a:r>
            <a:r>
              <a:rPr lang="en-US" sz="2400" dirty="0">
                <a:latin typeface="Courier" charset="0"/>
              </a:rPr>
              <a:t>        = </a:t>
            </a:r>
            <a:r>
              <a:rPr lang="en-US" sz="2400" dirty="0" err="1">
                <a:latin typeface="Courier" charset="0"/>
              </a:rPr>
              <a:t>grad_trans</a:t>
            </a:r>
            <a:r>
              <a:rPr lang="en-US" sz="2400" dirty="0">
                <a:latin typeface="Courier" charset="0"/>
              </a:rPr>
              <a:t>;</a:t>
            </a:r>
          </a:p>
          <a:p>
            <a:r>
              <a:rPr lang="en-US" sz="2400" dirty="0" err="1">
                <a:latin typeface="Courier" charset="0"/>
              </a:rPr>
              <a:t>cfg.grid</a:t>
            </a:r>
            <a:r>
              <a:rPr lang="en-US" sz="2400" dirty="0">
                <a:latin typeface="Courier" charset="0"/>
              </a:rPr>
              <a:t>        = </a:t>
            </a:r>
            <a:r>
              <a:rPr lang="en-US" sz="2400" dirty="0" err="1">
                <a:latin typeface="Courier" charset="0"/>
              </a:rPr>
              <a:t>sourcemodel</a:t>
            </a:r>
            <a:r>
              <a:rPr lang="en-US" sz="2400" dirty="0">
                <a:latin typeface="Courier" charset="0"/>
              </a:rPr>
              <a:t>;</a:t>
            </a:r>
          </a:p>
          <a:p>
            <a:r>
              <a:rPr lang="en-US" sz="2400" dirty="0" err="1">
                <a:latin typeface="Courier" charset="0"/>
              </a:rPr>
              <a:t>cfg.headmodel</a:t>
            </a:r>
            <a:r>
              <a:rPr lang="en-US" sz="2400" dirty="0">
                <a:latin typeface="Courier" charset="0"/>
              </a:rPr>
              <a:t>   = </a:t>
            </a:r>
            <a:r>
              <a:rPr lang="en-US" sz="2400" dirty="0" err="1">
                <a:latin typeface="Courier" charset="0"/>
              </a:rPr>
              <a:t>headmodel_singleshell</a:t>
            </a:r>
            <a:r>
              <a:rPr lang="en-US" sz="2400" dirty="0">
                <a:latin typeface="Courier" charset="0"/>
              </a:rPr>
              <a:t>;</a:t>
            </a:r>
          </a:p>
          <a:p>
            <a:r>
              <a:rPr lang="en-US" sz="2400" dirty="0" err="1">
                <a:solidFill>
                  <a:srgbClr val="000000"/>
                </a:solidFill>
                <a:latin typeface="Courier" charset="0"/>
              </a:rPr>
              <a:t>cfg.reducerank</a:t>
            </a:r>
            <a:r>
              <a:rPr lang="en-US" sz="2400" dirty="0">
                <a:solidFill>
                  <a:srgbClr val="000000"/>
                </a:solidFill>
                <a:latin typeface="Courier" charset="0"/>
              </a:rPr>
              <a:t>  = 2; </a:t>
            </a:r>
            <a:r>
              <a:rPr lang="en-US" sz="2400" dirty="0">
                <a:solidFill>
                  <a:srgbClr val="25992D"/>
                </a:solidFill>
                <a:latin typeface="Courier" charset="0"/>
              </a:rPr>
              <a:t>% default for MEG is 2, for EEG is 3</a:t>
            </a:r>
          </a:p>
          <a:p>
            <a:r>
              <a:rPr lang="en-US" sz="2400" dirty="0">
                <a:solidFill>
                  <a:srgbClr val="25992D"/>
                </a:solidFill>
                <a:latin typeface="Courier" charset="0"/>
              </a:rPr>
              <a:t>% </a:t>
            </a:r>
            <a:r>
              <a:rPr lang="en-US" sz="2400" dirty="0" err="1">
                <a:solidFill>
                  <a:srgbClr val="25992D"/>
                </a:solidFill>
                <a:latin typeface="Courier" charset="0"/>
              </a:rPr>
              <a:t>cfg.normalize</a:t>
            </a:r>
            <a:r>
              <a:rPr lang="en-US" sz="2400" dirty="0">
                <a:solidFill>
                  <a:srgbClr val="25992D"/>
                </a:solidFill>
                <a:latin typeface="Courier" charset="0"/>
              </a:rPr>
              <a:t> ='yes'; </a:t>
            </a:r>
          </a:p>
          <a:p>
            <a:r>
              <a:rPr lang="en-US" sz="2400" dirty="0" err="1">
                <a:latin typeface="Courier" charset="0"/>
              </a:rPr>
              <a:t>cfg.channel</a:t>
            </a:r>
            <a:r>
              <a:rPr lang="en-US" sz="2400" dirty="0">
                <a:latin typeface="Courier" charset="0"/>
              </a:rPr>
              <a:t>     = {</a:t>
            </a:r>
            <a:r>
              <a:rPr lang="en-US" sz="2400" dirty="0">
                <a:solidFill>
                  <a:srgbClr val="B245F3"/>
                </a:solidFill>
                <a:latin typeface="Courier" charset="0"/>
              </a:rPr>
              <a:t>'MEG'</a:t>
            </a:r>
            <a:r>
              <a:rPr lang="en-US" sz="2400" dirty="0">
                <a:latin typeface="Courier" charset="0"/>
              </a:rPr>
              <a:t>};</a:t>
            </a:r>
          </a:p>
          <a:p>
            <a:r>
              <a:rPr lang="en-US" sz="2400" dirty="0">
                <a:latin typeface="Courier" charset="0"/>
              </a:rPr>
              <a:t>lf              = </a:t>
            </a:r>
            <a:r>
              <a:rPr lang="en-US" sz="2400" dirty="0" err="1">
                <a:latin typeface="Courier" charset="0"/>
              </a:rPr>
              <a:t>ft_prepare_leadfield</a:t>
            </a:r>
            <a:r>
              <a:rPr lang="en-US" sz="2400" dirty="0">
                <a:latin typeface="Courier" charset="0"/>
              </a:rPr>
              <a:t>(</a:t>
            </a:r>
            <a:r>
              <a:rPr lang="en-US" sz="2400" dirty="0" err="1">
                <a:latin typeface="Courier" charset="0"/>
              </a:rPr>
              <a:t>cfg,dataica</a:t>
            </a:r>
            <a:r>
              <a:rPr lang="en-US" sz="2400" dirty="0">
                <a:latin typeface="Courier" charset="0"/>
              </a:rPr>
              <a:t>);</a:t>
            </a:r>
            <a:endParaRPr lang="en-US" sz="2400" dirty="0">
              <a:effectLst/>
              <a:latin typeface="Courier" charset="0"/>
            </a:endParaRPr>
          </a:p>
        </p:txBody>
      </p:sp>
      <p:sp>
        <p:nvSpPr>
          <p:cNvPr id="5" name="TextBox 4"/>
          <p:cNvSpPr txBox="1"/>
          <p:nvPr/>
        </p:nvSpPr>
        <p:spPr>
          <a:xfrm>
            <a:off x="6950839" y="3295639"/>
            <a:ext cx="2950402" cy="369332"/>
          </a:xfrm>
          <a:prstGeom prst="rect">
            <a:avLst/>
          </a:prstGeom>
          <a:noFill/>
          <a:ln>
            <a:noFill/>
          </a:ln>
        </p:spPr>
        <p:txBody>
          <a:bodyPr wrap="square" rtlCol="0" anchor="ctr">
            <a:spAutoFit/>
          </a:bodyPr>
          <a:lstStyle/>
          <a:p>
            <a:pPr algn="ctr"/>
            <a:r>
              <a:rPr lang="en-US" dirty="0" smtClean="0">
                <a:solidFill>
                  <a:srgbClr val="0432FF"/>
                </a:solidFill>
                <a:latin typeface="Arial" charset="0"/>
                <a:ea typeface="Arial" charset="0"/>
                <a:cs typeface="Arial" charset="0"/>
              </a:rPr>
              <a:t>Gradiometer definition</a:t>
            </a:r>
            <a:endParaRPr lang="en-US" dirty="0">
              <a:solidFill>
                <a:srgbClr val="0432FF"/>
              </a:solidFill>
              <a:latin typeface="Arial" charset="0"/>
              <a:ea typeface="Arial" charset="0"/>
              <a:cs typeface="Arial" charset="0"/>
            </a:endParaRPr>
          </a:p>
        </p:txBody>
      </p:sp>
      <p:sp>
        <p:nvSpPr>
          <p:cNvPr id="6" name="Up Arrow 5"/>
          <p:cNvSpPr/>
          <p:nvPr/>
        </p:nvSpPr>
        <p:spPr>
          <a:xfrm rot="5400000">
            <a:off x="6644695" y="3309369"/>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291472"/>
            <a:ext cx="5369686"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838200" y="365125"/>
            <a:ext cx="10515600" cy="1325563"/>
          </a:xfrm>
        </p:spPr>
        <p:txBody>
          <a:bodyPr/>
          <a:lstStyle/>
          <a:p>
            <a:r>
              <a:rPr lang="en-US" dirty="0" err="1" smtClean="0"/>
              <a:t>ft_prepare_leadfield</a:t>
            </a:r>
            <a:endParaRPr lang="en-US" dirty="0"/>
          </a:p>
        </p:txBody>
      </p:sp>
      <p:sp>
        <p:nvSpPr>
          <p:cNvPr id="11" name="TextBox 10"/>
          <p:cNvSpPr txBox="1"/>
          <p:nvPr/>
        </p:nvSpPr>
        <p:spPr>
          <a:xfrm>
            <a:off x="6922263" y="3646516"/>
            <a:ext cx="4264852" cy="369332"/>
          </a:xfrm>
          <a:prstGeom prst="rect">
            <a:avLst/>
          </a:prstGeom>
          <a:noFill/>
          <a:ln>
            <a:noFill/>
          </a:ln>
        </p:spPr>
        <p:txBody>
          <a:bodyPr wrap="square" rtlCol="0" anchor="ctr">
            <a:spAutoFit/>
          </a:bodyPr>
          <a:lstStyle/>
          <a:p>
            <a:pPr algn="ctr"/>
            <a:r>
              <a:rPr lang="en-US" dirty="0" smtClean="0">
                <a:solidFill>
                  <a:srgbClr val="0432FF"/>
                </a:solidFill>
                <a:latin typeface="Arial" charset="0"/>
                <a:ea typeface="Arial" charset="0"/>
                <a:cs typeface="Arial" charset="0"/>
              </a:rPr>
              <a:t>Source model (</a:t>
            </a:r>
            <a:r>
              <a:rPr lang="ru-RU" dirty="0" smtClean="0">
                <a:solidFill>
                  <a:srgbClr val="0432FF"/>
                </a:solidFill>
                <a:latin typeface="Arial" charset="0"/>
                <a:ea typeface="Arial" charset="0"/>
                <a:cs typeface="Arial" charset="0"/>
              </a:rPr>
              <a:t>1457</a:t>
            </a:r>
            <a:r>
              <a:rPr lang="en-AU" dirty="0" smtClean="0">
                <a:solidFill>
                  <a:srgbClr val="0432FF"/>
                </a:solidFill>
                <a:latin typeface="Arial" charset="0"/>
                <a:ea typeface="Arial" charset="0"/>
                <a:cs typeface="Arial" charset="0"/>
              </a:rPr>
              <a:t> points inside)</a:t>
            </a:r>
            <a:endParaRPr lang="en-US" dirty="0">
              <a:solidFill>
                <a:srgbClr val="0432FF"/>
              </a:solidFill>
              <a:latin typeface="Arial" charset="0"/>
              <a:ea typeface="Arial" charset="0"/>
              <a:cs typeface="Arial" charset="0"/>
            </a:endParaRPr>
          </a:p>
        </p:txBody>
      </p:sp>
      <p:sp>
        <p:nvSpPr>
          <p:cNvPr id="12" name="Up Arrow 11"/>
          <p:cNvSpPr/>
          <p:nvPr/>
        </p:nvSpPr>
        <p:spPr>
          <a:xfrm rot="5400000">
            <a:off x="6658984" y="3650125"/>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2489" y="3660804"/>
            <a:ext cx="5564952"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045019" y="4779790"/>
            <a:ext cx="4907787" cy="369332"/>
          </a:xfrm>
          <a:prstGeom prst="rect">
            <a:avLst/>
          </a:prstGeom>
          <a:noFill/>
          <a:ln>
            <a:noFill/>
          </a:ln>
        </p:spPr>
        <p:txBody>
          <a:bodyPr wrap="square" rtlCol="0" anchor="ctr">
            <a:spAutoFit/>
          </a:bodyPr>
          <a:lstStyle/>
          <a:p>
            <a:pPr algn="ctr"/>
            <a:r>
              <a:rPr lang="en-AU" smtClean="0">
                <a:solidFill>
                  <a:srgbClr val="0432FF"/>
                </a:solidFill>
                <a:latin typeface="Arial" charset="0"/>
                <a:ea typeface="Arial" charset="0"/>
                <a:cs typeface="Arial" charset="0"/>
              </a:rPr>
              <a:t>Somewhat corrects </a:t>
            </a:r>
            <a:r>
              <a:rPr lang="en-AU" dirty="0" smtClean="0">
                <a:solidFill>
                  <a:srgbClr val="0432FF"/>
                </a:solidFill>
                <a:latin typeface="Arial" charset="0"/>
                <a:ea typeface="Arial" charset="0"/>
                <a:cs typeface="Arial" charset="0"/>
              </a:rPr>
              <a:t>for centre </a:t>
            </a:r>
            <a:r>
              <a:rPr lang="en-AU" smtClean="0">
                <a:solidFill>
                  <a:srgbClr val="0432FF"/>
                </a:solidFill>
                <a:latin typeface="Arial" charset="0"/>
                <a:ea typeface="Arial" charset="0"/>
                <a:cs typeface="Arial" charset="0"/>
              </a:rPr>
              <a:t>of head </a:t>
            </a:r>
            <a:r>
              <a:rPr lang="en-AU" dirty="0" smtClean="0">
                <a:solidFill>
                  <a:srgbClr val="0432FF"/>
                </a:solidFill>
                <a:latin typeface="Arial" charset="0"/>
                <a:ea typeface="Arial" charset="0"/>
                <a:cs typeface="Arial" charset="0"/>
              </a:rPr>
              <a:t>bias</a:t>
            </a:r>
            <a:endParaRPr lang="en-US" dirty="0">
              <a:solidFill>
                <a:srgbClr val="0432FF"/>
              </a:solidFill>
              <a:latin typeface="Arial" charset="0"/>
              <a:ea typeface="Arial" charset="0"/>
              <a:cs typeface="Arial" charset="0"/>
            </a:endParaRPr>
          </a:p>
        </p:txBody>
      </p:sp>
      <p:sp>
        <p:nvSpPr>
          <p:cNvPr id="15" name="Up Arrow 14"/>
          <p:cNvSpPr/>
          <p:nvPr/>
        </p:nvSpPr>
        <p:spPr>
          <a:xfrm rot="5400000">
            <a:off x="6658984" y="4753610"/>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52489" y="4764289"/>
            <a:ext cx="4419599"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92621" y="529774"/>
            <a:ext cx="4799316" cy="1477328"/>
          </a:xfrm>
          <a:prstGeom prst="rect">
            <a:avLst/>
          </a:prstGeom>
          <a:solidFill>
            <a:schemeClr val="bg1">
              <a:lumMod val="95000"/>
            </a:schemeClr>
          </a:solidFill>
          <a:ln>
            <a:solidFill>
              <a:schemeClr val="tx1"/>
            </a:solidFill>
          </a:ln>
        </p:spPr>
        <p:txBody>
          <a:bodyPr wrap="square">
            <a:spAutoFit/>
          </a:bodyPr>
          <a:lstStyle/>
          <a:p>
            <a:pPr algn="ctr"/>
            <a:r>
              <a:rPr lang="en-US" dirty="0" smtClean="0">
                <a:latin typeface="Arial" charset="0"/>
                <a:ea typeface="Arial" charset="0"/>
                <a:cs typeface="Arial" charset="0"/>
              </a:rPr>
              <a:t>“The </a:t>
            </a:r>
            <a:r>
              <a:rPr lang="en-US" dirty="0">
                <a:latin typeface="Arial" charset="0"/>
                <a:ea typeface="Arial" charset="0"/>
                <a:cs typeface="Arial" charset="0"/>
              </a:rPr>
              <a:t>forward solution is expressed as the </a:t>
            </a:r>
            <a:r>
              <a:rPr lang="en-US" dirty="0" err="1">
                <a:latin typeface="Arial" charset="0"/>
                <a:ea typeface="Arial" charset="0"/>
                <a:cs typeface="Arial" charset="0"/>
              </a:rPr>
              <a:t>leadfield</a:t>
            </a:r>
            <a:r>
              <a:rPr lang="en-US" dirty="0">
                <a:latin typeface="Arial" charset="0"/>
                <a:ea typeface="Arial" charset="0"/>
                <a:cs typeface="Arial" charset="0"/>
              </a:rPr>
              <a:t> matrix (</a:t>
            </a:r>
            <a:r>
              <a:rPr lang="en-US" dirty="0" err="1">
                <a:latin typeface="Arial" charset="0"/>
                <a:ea typeface="Arial" charset="0"/>
                <a:cs typeface="Arial" charset="0"/>
              </a:rPr>
              <a:t>Nchan</a:t>
            </a:r>
            <a:r>
              <a:rPr lang="en-US" dirty="0">
                <a:latin typeface="Arial" charset="0"/>
                <a:ea typeface="Arial" charset="0"/>
                <a:cs typeface="Arial" charset="0"/>
              </a:rPr>
              <a:t>*3), where each column corresponds </a:t>
            </a:r>
            <a:r>
              <a:rPr lang="en-US" dirty="0" smtClean="0">
                <a:latin typeface="Arial" charset="0"/>
                <a:ea typeface="Arial" charset="0"/>
                <a:cs typeface="Arial" charset="0"/>
              </a:rPr>
              <a:t>[to] the </a:t>
            </a:r>
            <a:r>
              <a:rPr lang="en-US" dirty="0">
                <a:latin typeface="Arial" charset="0"/>
                <a:ea typeface="Arial" charset="0"/>
                <a:cs typeface="Arial" charset="0"/>
              </a:rPr>
              <a:t>potential or field distributions on all sensors for one of the </a:t>
            </a:r>
            <a:r>
              <a:rPr lang="en-US" dirty="0" err="1">
                <a:latin typeface="Arial" charset="0"/>
                <a:ea typeface="Arial" charset="0"/>
                <a:cs typeface="Arial" charset="0"/>
              </a:rPr>
              <a:t>x,y,z</a:t>
            </a:r>
            <a:r>
              <a:rPr lang="en-US" dirty="0">
                <a:latin typeface="Arial" charset="0"/>
                <a:ea typeface="Arial" charset="0"/>
                <a:cs typeface="Arial" charset="0"/>
              </a:rPr>
              <a:t>-orientations of the dipole</a:t>
            </a:r>
            <a:r>
              <a:rPr lang="en-US" dirty="0" smtClean="0">
                <a:latin typeface="Arial" charset="0"/>
                <a:ea typeface="Arial" charset="0"/>
                <a:cs typeface="Arial" charset="0"/>
              </a:rPr>
              <a:t>.”</a:t>
            </a:r>
            <a:endParaRPr lang="en-US" dirty="0">
              <a:latin typeface="Arial" charset="0"/>
              <a:ea typeface="Arial" charset="0"/>
              <a:cs typeface="Arial" charset="0"/>
            </a:endParaRPr>
          </a:p>
        </p:txBody>
      </p:sp>
    </p:spTree>
    <p:extLst>
      <p:ext uri="{BB962C8B-B14F-4D97-AF65-F5344CB8AC3E}">
        <p14:creationId xmlns:p14="http://schemas.microsoft.com/office/powerpoint/2010/main" val="31267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7" grpId="1" animBg="1"/>
      <p:bldP spid="11" grpId="0"/>
      <p:bldP spid="12" grpId="0" animBg="1"/>
      <p:bldP spid="13" grpId="0" animBg="1"/>
      <p:bldP spid="13" grpId="1" animBg="1"/>
      <p:bldP spid="14" grpId="0"/>
      <p:bldP spid="15" grpId="0" animBg="1"/>
      <p:bldP spid="16" grpId="0" animBg="1"/>
      <p:bldP spid="1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Beamformers</a:t>
            </a:r>
            <a:endParaRPr lang="en-US" dirty="0"/>
          </a:p>
        </p:txBody>
      </p:sp>
      <p:sp>
        <p:nvSpPr>
          <p:cNvPr id="3" name="Content Placeholder 2"/>
          <p:cNvSpPr>
            <a:spLocks noGrp="1"/>
          </p:cNvSpPr>
          <p:nvPr>
            <p:ph idx="1"/>
          </p:nvPr>
        </p:nvSpPr>
        <p:spPr>
          <a:xfrm>
            <a:off x="838200" y="1960562"/>
            <a:ext cx="10515600" cy="4351338"/>
          </a:xfrm>
        </p:spPr>
        <p:txBody>
          <a:bodyPr>
            <a:normAutofit/>
          </a:bodyPr>
          <a:lstStyle/>
          <a:p>
            <a:r>
              <a:rPr lang="en-US" dirty="0" smtClean="0"/>
              <a:t>For each grid-point the data is multiplied by </a:t>
            </a:r>
          </a:p>
          <a:p>
            <a:pPr marL="0" indent="0">
              <a:buNone/>
            </a:pPr>
            <a:r>
              <a:rPr lang="en-US" dirty="0"/>
              <a:t> </a:t>
            </a:r>
            <a:r>
              <a:rPr lang="en-US" dirty="0" smtClean="0"/>
              <a:t> a spatial filter which serves to </a:t>
            </a:r>
            <a:r>
              <a:rPr lang="en-US" dirty="0" err="1" smtClean="0"/>
              <a:t>maxmimise</a:t>
            </a:r>
            <a:r>
              <a:rPr lang="en-US" dirty="0" smtClean="0"/>
              <a:t> </a:t>
            </a:r>
          </a:p>
          <a:p>
            <a:pPr marL="0" indent="0">
              <a:buNone/>
            </a:pPr>
            <a:r>
              <a:rPr lang="en-US" dirty="0"/>
              <a:t> </a:t>
            </a:r>
            <a:r>
              <a:rPr lang="en-US" dirty="0" smtClean="0"/>
              <a:t> signal from that location but attenuate activity from other locations</a:t>
            </a:r>
          </a:p>
          <a:p>
            <a:endParaRPr lang="en-US" dirty="0"/>
          </a:p>
          <a:p>
            <a:r>
              <a:rPr lang="en-US" dirty="0" smtClean="0"/>
              <a:t>Advantages:</a:t>
            </a:r>
          </a:p>
          <a:p>
            <a:pPr lvl="1"/>
            <a:r>
              <a:rPr lang="en-US" dirty="0" smtClean="0"/>
              <a:t>Operates </a:t>
            </a:r>
            <a:r>
              <a:rPr lang="en-US" dirty="0"/>
              <a:t>on raw data sets (instead of averaged data sets</a:t>
            </a:r>
            <a:r>
              <a:rPr lang="en-US" dirty="0" smtClean="0"/>
              <a:t>)</a:t>
            </a:r>
          </a:p>
          <a:p>
            <a:pPr lvl="1"/>
            <a:r>
              <a:rPr lang="en-US" dirty="0" smtClean="0"/>
              <a:t>Can </a:t>
            </a:r>
            <a:r>
              <a:rPr lang="en-US" dirty="0"/>
              <a:t>be used to </a:t>
            </a:r>
            <a:r>
              <a:rPr lang="en-US" dirty="0" err="1"/>
              <a:t>analyse</a:t>
            </a:r>
            <a:r>
              <a:rPr lang="en-US" dirty="0"/>
              <a:t> induced brain </a:t>
            </a:r>
            <a:r>
              <a:rPr lang="en-US" dirty="0" smtClean="0"/>
              <a:t>activity</a:t>
            </a:r>
          </a:p>
          <a:p>
            <a:pPr lvl="1"/>
            <a:r>
              <a:rPr lang="en-US" dirty="0" smtClean="0"/>
              <a:t>Do </a:t>
            </a:r>
            <a:r>
              <a:rPr lang="en-US" dirty="0"/>
              <a:t>not need a-priori specification of the number of active </a:t>
            </a:r>
            <a:r>
              <a:rPr lang="en-US" dirty="0" smtClean="0"/>
              <a:t>sources</a:t>
            </a:r>
          </a:p>
          <a:p>
            <a:pPr lvl="1"/>
            <a:r>
              <a:rPr lang="en-US" dirty="0" smtClean="0"/>
              <a:t>Excellent noise immunity </a:t>
            </a:r>
            <a:r>
              <a:rPr lang="mr-IN" dirty="0" smtClean="0"/>
              <a:t>–</a:t>
            </a:r>
            <a:r>
              <a:rPr lang="en-US" dirty="0" smtClean="0"/>
              <a:t>ocular / heart artefacts are projected out of the data</a:t>
            </a:r>
          </a:p>
          <a:p>
            <a:pPr lvl="1"/>
            <a:r>
              <a:rPr lang="en-US" dirty="0" smtClean="0"/>
              <a:t>Not biased by superficial sources</a:t>
            </a:r>
            <a:endParaRPr lang="en-US" dirty="0"/>
          </a:p>
          <a:p>
            <a:endParaRPr lang="en-US" dirty="0" smtClean="0"/>
          </a:p>
        </p:txBody>
      </p:sp>
      <p:sp>
        <p:nvSpPr>
          <p:cNvPr id="4" name="Rectangle 3"/>
          <p:cNvSpPr/>
          <p:nvPr/>
        </p:nvSpPr>
        <p:spPr>
          <a:xfrm>
            <a:off x="5976938" y="6050290"/>
            <a:ext cx="6096000" cy="523220"/>
          </a:xfrm>
          <a:prstGeom prst="rect">
            <a:avLst/>
          </a:prstGeom>
        </p:spPr>
        <p:txBody>
          <a:bodyPr>
            <a:spAutoFit/>
          </a:bodyPr>
          <a:lstStyle/>
          <a:p>
            <a:pPr algn="ctr"/>
            <a:r>
              <a:rPr lang="en-US" sz="1400" dirty="0" err="1">
                <a:latin typeface="Arial" charset="0"/>
              </a:rPr>
              <a:t>Hillebrand</a:t>
            </a:r>
            <a:r>
              <a:rPr lang="en-US" sz="1400" dirty="0">
                <a:latin typeface="Arial" charset="0"/>
              </a:rPr>
              <a:t>, A., &amp; Barnes, G. R. (2005). Beamformer analysis of MEG data. </a:t>
            </a:r>
            <a:r>
              <a:rPr lang="en-US" sz="1400" i="1" dirty="0">
                <a:latin typeface="Arial" charset="0"/>
              </a:rPr>
              <a:t>International review of neurobiology</a:t>
            </a:r>
            <a:r>
              <a:rPr lang="en-US" sz="1400" dirty="0">
                <a:latin typeface="Arial" charset="0"/>
              </a:rPr>
              <a:t>, </a:t>
            </a:r>
            <a:r>
              <a:rPr lang="en-US" sz="1400" i="1" dirty="0">
                <a:latin typeface="Arial" charset="0"/>
              </a:rPr>
              <a:t>68</a:t>
            </a:r>
            <a:r>
              <a:rPr lang="en-US" sz="1400" dirty="0">
                <a:latin typeface="Arial" charset="0"/>
              </a:rPr>
              <a:t>, 149-171.</a:t>
            </a:r>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211" y="365125"/>
            <a:ext cx="4284427" cy="2329657"/>
          </a:xfrm>
          <a:prstGeom prst="rect">
            <a:avLst/>
          </a:prstGeom>
        </p:spPr>
      </p:pic>
    </p:spTree>
    <p:extLst>
      <p:ext uri="{BB962C8B-B14F-4D97-AF65-F5344CB8AC3E}">
        <p14:creationId xmlns:p14="http://schemas.microsoft.com/office/powerpoint/2010/main" val="19838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7218" y="5093587"/>
            <a:ext cx="11129963" cy="1365250"/>
          </a:xfrm>
        </p:spPr>
        <p:txBody>
          <a:bodyPr anchor="ctr">
            <a:normAutofit/>
          </a:bodyPr>
          <a:lstStyle/>
          <a:p>
            <a:pPr marL="0" indent="0" algn="ctr">
              <a:buNone/>
            </a:pPr>
            <a:r>
              <a:rPr lang="en-US" dirty="0"/>
              <a:t>Source-</a:t>
            </a:r>
            <a:r>
              <a:rPr lang="en-US" dirty="0" err="1"/>
              <a:t>localisation</a:t>
            </a:r>
            <a:r>
              <a:rPr lang="en-US" dirty="0"/>
              <a:t> based on </a:t>
            </a:r>
            <a:r>
              <a:rPr lang="en-US" dirty="0" err="1" smtClean="0"/>
              <a:t>fourier</a:t>
            </a:r>
            <a:r>
              <a:rPr lang="en-US" dirty="0" smtClean="0"/>
              <a:t>-transformed data </a:t>
            </a:r>
            <a:r>
              <a:rPr lang="en-US" dirty="0" smtClean="0">
                <a:sym typeface="Wingdings"/>
              </a:rPr>
              <a:t> </a:t>
            </a:r>
            <a:r>
              <a:rPr lang="en-US" dirty="0" smtClean="0"/>
              <a:t>cross </a:t>
            </a:r>
            <a:r>
              <a:rPr lang="en-US" dirty="0"/>
              <a:t>spectral density. This can be cross-</a:t>
            </a:r>
            <a:r>
              <a:rPr lang="en-US" dirty="0" err="1"/>
              <a:t>multipled</a:t>
            </a:r>
            <a:r>
              <a:rPr lang="en-US" dirty="0"/>
              <a:t> by the spatial filter </a:t>
            </a:r>
            <a:r>
              <a:rPr lang="en-US" i="1" dirty="0"/>
              <a:t>(Gross et al., 2001).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018" y="3039978"/>
            <a:ext cx="4359275" cy="17844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363" y="303744"/>
            <a:ext cx="9815512" cy="2736234"/>
          </a:xfrm>
          <a:prstGeom prst="rect">
            <a:avLst/>
          </a:prstGeom>
        </p:spPr>
      </p:pic>
    </p:spTree>
    <p:extLst>
      <p:ext uri="{BB962C8B-B14F-4D97-AF65-F5344CB8AC3E}">
        <p14:creationId xmlns:p14="http://schemas.microsoft.com/office/powerpoint/2010/main" val="1893745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2639" y="1168015"/>
            <a:ext cx="7084142" cy="2308324"/>
          </a:xfrm>
          <a:prstGeom prst="rect">
            <a:avLst/>
          </a:prstGeom>
        </p:spPr>
        <p:txBody>
          <a:bodyPr wrap="square">
            <a:spAutoFit/>
          </a:bodyPr>
          <a:lstStyle/>
          <a:p>
            <a:r>
              <a:rPr lang="is-IS" dirty="0">
                <a:latin typeface="Courier" charset="0"/>
              </a:rPr>
              <a:t>cfg            = [];</a:t>
            </a:r>
          </a:p>
          <a:p>
            <a:r>
              <a:rPr lang="is-IS" dirty="0">
                <a:latin typeface="Courier" charset="0"/>
              </a:rPr>
              <a:t>cfg.method     = </a:t>
            </a:r>
            <a:r>
              <a:rPr lang="is-IS" dirty="0">
                <a:solidFill>
                  <a:srgbClr val="B245F3"/>
                </a:solidFill>
                <a:latin typeface="Courier" charset="0"/>
              </a:rPr>
              <a:t>'mtmfft'</a:t>
            </a:r>
            <a:r>
              <a:rPr lang="is-IS" dirty="0">
                <a:latin typeface="Courier" charset="0"/>
              </a:rPr>
              <a:t>;</a:t>
            </a:r>
          </a:p>
          <a:p>
            <a:r>
              <a:rPr lang="is-IS" dirty="0">
                <a:latin typeface="Courier" charset="0"/>
              </a:rPr>
              <a:t>cfg.output     = </a:t>
            </a:r>
            <a:r>
              <a:rPr lang="is-IS" dirty="0">
                <a:solidFill>
                  <a:srgbClr val="B245F3"/>
                </a:solidFill>
                <a:latin typeface="Courier" charset="0"/>
              </a:rPr>
              <a:t>'fourier'</a:t>
            </a:r>
            <a:r>
              <a:rPr lang="is-IS" dirty="0">
                <a:latin typeface="Courier" charset="0"/>
              </a:rPr>
              <a:t>;</a:t>
            </a:r>
          </a:p>
          <a:p>
            <a:r>
              <a:rPr lang="is-IS" dirty="0">
                <a:latin typeface="Courier" charset="0"/>
              </a:rPr>
              <a:t>cfg.keeptrials = </a:t>
            </a:r>
            <a:r>
              <a:rPr lang="is-IS" dirty="0">
                <a:solidFill>
                  <a:srgbClr val="B245F3"/>
                </a:solidFill>
                <a:latin typeface="Courier" charset="0"/>
              </a:rPr>
              <a:t>'yes'</a:t>
            </a:r>
            <a:r>
              <a:rPr lang="is-IS" dirty="0">
                <a:latin typeface="Courier" charset="0"/>
              </a:rPr>
              <a:t>;</a:t>
            </a:r>
          </a:p>
          <a:p>
            <a:r>
              <a:rPr lang="is-IS" dirty="0">
                <a:latin typeface="Courier" charset="0"/>
              </a:rPr>
              <a:t>cfg.tapsmofrq  = 1;</a:t>
            </a:r>
          </a:p>
          <a:p>
            <a:r>
              <a:rPr lang="is-IS" dirty="0">
                <a:latin typeface="Courier" charset="0"/>
              </a:rPr>
              <a:t>cfg.foi        = 10;</a:t>
            </a:r>
          </a:p>
          <a:p>
            <a:r>
              <a:rPr lang="is-IS" dirty="0">
                <a:latin typeface="Courier" charset="0"/>
              </a:rPr>
              <a:t>cfg.pad        = </a:t>
            </a:r>
            <a:r>
              <a:rPr lang="is-IS" dirty="0">
                <a:solidFill>
                  <a:srgbClr val="B245F3"/>
                </a:solidFill>
                <a:latin typeface="Courier" charset="0"/>
              </a:rPr>
              <a:t>'nextpow2'</a:t>
            </a:r>
            <a:r>
              <a:rPr lang="is-IS" dirty="0">
                <a:latin typeface="Courier" charset="0"/>
              </a:rPr>
              <a:t>;</a:t>
            </a:r>
          </a:p>
          <a:p>
            <a:r>
              <a:rPr lang="is-IS" dirty="0">
                <a:latin typeface="Courier" charset="0"/>
              </a:rPr>
              <a:t>freq           = </a:t>
            </a:r>
            <a:r>
              <a:rPr lang="is-IS" dirty="0" smtClean="0">
                <a:latin typeface="Courier" charset="0"/>
              </a:rPr>
              <a:t>ft_freqanalysis(cfg,dataica</a:t>
            </a:r>
            <a:r>
              <a:rPr lang="is-IS" dirty="0">
                <a:latin typeface="Courier" charset="0"/>
              </a:rPr>
              <a:t>);</a:t>
            </a:r>
            <a:endParaRPr lang="is-IS" dirty="0">
              <a:effectLst/>
              <a:latin typeface="Courier" charset="0"/>
            </a:endParaRPr>
          </a:p>
        </p:txBody>
      </p:sp>
      <p:sp>
        <p:nvSpPr>
          <p:cNvPr id="5" name="TextBox 4"/>
          <p:cNvSpPr txBox="1"/>
          <p:nvPr/>
        </p:nvSpPr>
        <p:spPr>
          <a:xfrm>
            <a:off x="8348511" y="1537347"/>
            <a:ext cx="3259393" cy="1569660"/>
          </a:xfrm>
          <a:prstGeom prst="rect">
            <a:avLst/>
          </a:prstGeom>
          <a:noFill/>
        </p:spPr>
        <p:txBody>
          <a:bodyPr wrap="square" rtlCol="0" anchor="ctr">
            <a:spAutoFit/>
          </a:bodyPr>
          <a:lstStyle/>
          <a:p>
            <a:pPr algn="ctr"/>
            <a:r>
              <a:rPr lang="en-US" sz="2400" b="1" dirty="0" smtClean="0">
                <a:latin typeface="Arial" charset="0"/>
                <a:ea typeface="Arial" charset="0"/>
                <a:cs typeface="Arial" charset="0"/>
              </a:rPr>
              <a:t>Here we are </a:t>
            </a:r>
            <a:r>
              <a:rPr lang="en-US" sz="2400" b="1" dirty="0" err="1" smtClean="0">
                <a:latin typeface="Arial" charset="0"/>
                <a:ea typeface="Arial" charset="0"/>
                <a:cs typeface="Arial" charset="0"/>
              </a:rPr>
              <a:t>fourier</a:t>
            </a:r>
            <a:r>
              <a:rPr lang="en-US" sz="2400" b="1" dirty="0" smtClean="0">
                <a:latin typeface="Arial" charset="0"/>
                <a:ea typeface="Arial" charset="0"/>
                <a:cs typeface="Arial" charset="0"/>
              </a:rPr>
              <a:t>-transforming our data for every trial at 10Hz</a:t>
            </a:r>
            <a:endParaRPr lang="en-US" dirty="0">
              <a:latin typeface="Arial" charset="0"/>
              <a:ea typeface="Arial" charset="0"/>
              <a:cs typeface="Arial" charset="0"/>
            </a:endParaRPr>
          </a:p>
        </p:txBody>
      </p:sp>
      <p:sp>
        <p:nvSpPr>
          <p:cNvPr id="6" name="Rectangle 5"/>
          <p:cNvSpPr/>
          <p:nvPr/>
        </p:nvSpPr>
        <p:spPr>
          <a:xfrm>
            <a:off x="3259621" y="5420410"/>
            <a:ext cx="5955476" cy="923330"/>
          </a:xfrm>
          <a:prstGeom prst="rect">
            <a:avLst/>
          </a:prstGeom>
        </p:spPr>
        <p:txBody>
          <a:bodyPr wrap="none" anchor="ctr">
            <a:spAutoFit/>
          </a:bodyPr>
          <a:lstStyle/>
          <a:p>
            <a:pPr algn="ctr"/>
            <a:r>
              <a:rPr lang="en-US" dirty="0">
                <a:latin typeface="Arial" charset="0"/>
                <a:ea typeface="Arial" charset="0"/>
                <a:cs typeface="Arial" charset="0"/>
              </a:rPr>
              <a:t>For more information on nextpow2 </a:t>
            </a:r>
            <a:r>
              <a:rPr lang="en-US" dirty="0" smtClean="0">
                <a:latin typeface="Arial" charset="0"/>
                <a:ea typeface="Arial" charset="0"/>
                <a:cs typeface="Arial" charset="0"/>
              </a:rPr>
              <a:t>see:</a:t>
            </a:r>
          </a:p>
          <a:p>
            <a:pPr algn="ctr"/>
            <a:r>
              <a:rPr lang="en-US" dirty="0" smtClean="0">
                <a:latin typeface="Arial" charset="0"/>
                <a:ea typeface="Arial" charset="0"/>
                <a:cs typeface="Arial" charset="0"/>
              </a:rPr>
              <a:t> </a:t>
            </a:r>
            <a:endParaRPr lang="en-US" dirty="0">
              <a:latin typeface="Arial" charset="0"/>
              <a:ea typeface="Arial" charset="0"/>
              <a:cs typeface="Arial" charset="0"/>
            </a:endParaRPr>
          </a:p>
          <a:p>
            <a:pPr algn="ctr"/>
            <a:r>
              <a:rPr lang="en-US" dirty="0">
                <a:latin typeface="Arial" charset="0"/>
                <a:ea typeface="Arial" charset="0"/>
                <a:cs typeface="Arial" charset="0"/>
                <a:hlinkClick r:id="rId3"/>
              </a:rPr>
              <a:t>https://</a:t>
            </a:r>
            <a:r>
              <a:rPr lang="en-US" dirty="0" err="1">
                <a:latin typeface="Arial" charset="0"/>
                <a:ea typeface="Arial" charset="0"/>
                <a:cs typeface="Arial" charset="0"/>
                <a:hlinkClick r:id="rId3"/>
              </a:rPr>
              <a:t>au.mathworks.com</a:t>
            </a:r>
            <a:r>
              <a:rPr lang="en-US" dirty="0">
                <a:latin typeface="Arial" charset="0"/>
                <a:ea typeface="Arial" charset="0"/>
                <a:cs typeface="Arial" charset="0"/>
                <a:hlinkClick r:id="rId3"/>
              </a:rPr>
              <a:t>/help/</a:t>
            </a:r>
            <a:r>
              <a:rPr lang="en-US" dirty="0" err="1">
                <a:latin typeface="Arial" charset="0"/>
                <a:ea typeface="Arial" charset="0"/>
                <a:cs typeface="Arial" charset="0"/>
                <a:hlinkClick r:id="rId3"/>
              </a:rPr>
              <a:t>matlab</a:t>
            </a:r>
            <a:r>
              <a:rPr lang="en-US" dirty="0">
                <a:latin typeface="Arial" charset="0"/>
                <a:ea typeface="Arial" charset="0"/>
                <a:cs typeface="Arial" charset="0"/>
                <a:hlinkClick r:id="rId3"/>
              </a:rPr>
              <a:t>/ref/nextpow2.html</a:t>
            </a:r>
            <a:endParaRPr lang="en-US" dirty="0">
              <a:latin typeface="Arial" charset="0"/>
              <a:ea typeface="Arial" charset="0"/>
              <a:cs typeface="Arial" charset="0"/>
            </a:endParaRPr>
          </a:p>
        </p:txBody>
      </p:sp>
    </p:spTree>
    <p:extLst>
      <p:ext uri="{BB962C8B-B14F-4D97-AF65-F5344CB8AC3E}">
        <p14:creationId xmlns:p14="http://schemas.microsoft.com/office/powerpoint/2010/main" val="1951689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6501" y="1986775"/>
            <a:ext cx="9400562" cy="3477875"/>
          </a:xfrm>
          <a:prstGeom prst="rect">
            <a:avLst/>
          </a:prstGeom>
        </p:spPr>
        <p:txBody>
          <a:bodyPr wrap="square">
            <a:spAutoFit/>
          </a:bodyPr>
          <a:lstStyle/>
          <a:p>
            <a:r>
              <a:rPr lang="en-US" sz="2000" dirty="0" err="1">
                <a:latin typeface="Courier" charset="0"/>
              </a:rPr>
              <a:t>cfg</a:t>
            </a:r>
            <a:r>
              <a:rPr lang="en-US" sz="2000" dirty="0">
                <a:latin typeface="Courier" charset="0"/>
              </a:rPr>
              <a:t>                   = [];</a:t>
            </a:r>
          </a:p>
          <a:p>
            <a:r>
              <a:rPr lang="en-US" sz="2000" dirty="0" err="1">
                <a:latin typeface="Courier" charset="0"/>
              </a:rPr>
              <a:t>cfg.frequency</a:t>
            </a:r>
            <a:r>
              <a:rPr lang="en-US" sz="2000" dirty="0">
                <a:latin typeface="Courier" charset="0"/>
              </a:rPr>
              <a:t>         = </a:t>
            </a:r>
            <a:r>
              <a:rPr lang="en-US" sz="2000" dirty="0" err="1">
                <a:latin typeface="Courier" charset="0"/>
              </a:rPr>
              <a:t>freq.freq</a:t>
            </a:r>
            <a:r>
              <a:rPr lang="en-US" sz="2000" dirty="0">
                <a:latin typeface="Courier" charset="0"/>
              </a:rPr>
              <a:t>;</a:t>
            </a:r>
          </a:p>
          <a:p>
            <a:r>
              <a:rPr lang="en-US" sz="2000" dirty="0" err="1">
                <a:latin typeface="Courier" charset="0"/>
              </a:rPr>
              <a:t>cfg.method</a:t>
            </a:r>
            <a:r>
              <a:rPr lang="en-US" sz="2000" dirty="0">
                <a:latin typeface="Courier" charset="0"/>
              </a:rPr>
              <a:t>            = </a:t>
            </a:r>
            <a:r>
              <a:rPr lang="en-US" sz="2000" dirty="0">
                <a:solidFill>
                  <a:srgbClr val="B245F3"/>
                </a:solidFill>
                <a:latin typeface="Courier" charset="0"/>
              </a:rPr>
              <a:t>'</a:t>
            </a:r>
            <a:r>
              <a:rPr lang="en-US" sz="2000" dirty="0" err="1">
                <a:solidFill>
                  <a:srgbClr val="B245F3"/>
                </a:solidFill>
                <a:latin typeface="Courier" charset="0"/>
              </a:rPr>
              <a:t>pcc</a:t>
            </a:r>
            <a:r>
              <a:rPr lang="en-US" sz="2000" dirty="0">
                <a:solidFill>
                  <a:srgbClr val="B245F3"/>
                </a:solidFill>
                <a:latin typeface="Courier" charset="0"/>
              </a:rPr>
              <a:t>'</a:t>
            </a:r>
            <a:r>
              <a:rPr lang="en-US" sz="2000" dirty="0">
                <a:latin typeface="Courier" charset="0"/>
              </a:rPr>
              <a:t>;</a:t>
            </a:r>
          </a:p>
          <a:p>
            <a:r>
              <a:rPr lang="en-US" sz="2000" dirty="0" err="1">
                <a:latin typeface="Courier" charset="0"/>
              </a:rPr>
              <a:t>cfg.grid</a:t>
            </a:r>
            <a:r>
              <a:rPr lang="en-US" sz="2000" dirty="0">
                <a:latin typeface="Courier" charset="0"/>
              </a:rPr>
              <a:t>              = lf;</a:t>
            </a:r>
          </a:p>
          <a:p>
            <a:r>
              <a:rPr lang="en-US" sz="2000" dirty="0" err="1">
                <a:latin typeface="Courier" charset="0"/>
              </a:rPr>
              <a:t>cfg.headmodel</a:t>
            </a:r>
            <a:r>
              <a:rPr lang="en-US" sz="2000" dirty="0">
                <a:latin typeface="Courier" charset="0"/>
              </a:rPr>
              <a:t>         = </a:t>
            </a:r>
            <a:r>
              <a:rPr lang="en-US" sz="2000" dirty="0" err="1">
                <a:latin typeface="Courier" charset="0"/>
              </a:rPr>
              <a:t>headmodel_singleshell</a:t>
            </a:r>
            <a:r>
              <a:rPr lang="en-US" sz="2000" dirty="0">
                <a:latin typeface="Courier" charset="0"/>
              </a:rPr>
              <a:t>;</a:t>
            </a:r>
          </a:p>
          <a:p>
            <a:r>
              <a:rPr lang="en-US" sz="2000" dirty="0" err="1">
                <a:latin typeface="Courier" charset="0"/>
              </a:rPr>
              <a:t>cfg.keeptrials</a:t>
            </a:r>
            <a:r>
              <a:rPr lang="en-US" sz="2000" dirty="0">
                <a:latin typeface="Courier" charset="0"/>
              </a:rPr>
              <a:t>        = </a:t>
            </a:r>
            <a:r>
              <a:rPr lang="en-US" sz="2000" dirty="0">
                <a:solidFill>
                  <a:srgbClr val="B245F3"/>
                </a:solidFill>
                <a:latin typeface="Courier" charset="0"/>
              </a:rPr>
              <a:t>'yes'</a:t>
            </a:r>
            <a:r>
              <a:rPr lang="en-US" sz="2000" dirty="0">
                <a:latin typeface="Courier" charset="0"/>
              </a:rPr>
              <a:t>;</a:t>
            </a:r>
          </a:p>
          <a:p>
            <a:r>
              <a:rPr lang="en-US" sz="2000" dirty="0" err="1">
                <a:solidFill>
                  <a:srgbClr val="000000"/>
                </a:solidFill>
                <a:latin typeface="Courier" charset="0"/>
              </a:rPr>
              <a:t>cfg.pcc.lambda</a:t>
            </a:r>
            <a:r>
              <a:rPr lang="en-US" sz="2000" dirty="0">
                <a:solidFill>
                  <a:srgbClr val="000000"/>
                </a:solidFill>
                <a:latin typeface="Courier" charset="0"/>
              </a:rPr>
              <a:t>        = </a:t>
            </a:r>
            <a:r>
              <a:rPr lang="en-US" sz="2000" dirty="0">
                <a:solidFill>
                  <a:srgbClr val="B245F3"/>
                </a:solidFill>
                <a:latin typeface="Courier" charset="0"/>
              </a:rPr>
              <a:t>'10%'</a:t>
            </a:r>
            <a:r>
              <a:rPr lang="en-US" sz="2000" dirty="0">
                <a:solidFill>
                  <a:srgbClr val="000000"/>
                </a:solidFill>
                <a:latin typeface="Courier" charset="0"/>
              </a:rPr>
              <a:t>; </a:t>
            </a:r>
            <a:r>
              <a:rPr lang="en-US" sz="2000" dirty="0">
                <a:solidFill>
                  <a:srgbClr val="25992D"/>
                </a:solidFill>
                <a:latin typeface="Courier" charset="0"/>
              </a:rPr>
              <a:t> </a:t>
            </a:r>
          </a:p>
          <a:p>
            <a:r>
              <a:rPr lang="en-US" sz="2000" dirty="0" err="1">
                <a:latin typeface="Courier" charset="0"/>
              </a:rPr>
              <a:t>cfg.pcc.projectnoise</a:t>
            </a:r>
            <a:r>
              <a:rPr lang="en-US" sz="2000" dirty="0">
                <a:latin typeface="Courier" charset="0"/>
              </a:rPr>
              <a:t>  = </a:t>
            </a:r>
            <a:r>
              <a:rPr lang="en-US" sz="2000" dirty="0">
                <a:solidFill>
                  <a:srgbClr val="B245F3"/>
                </a:solidFill>
                <a:latin typeface="Courier" charset="0"/>
              </a:rPr>
              <a:t>'yes'</a:t>
            </a:r>
            <a:r>
              <a:rPr lang="en-US" sz="2000" dirty="0">
                <a:latin typeface="Courier" charset="0"/>
              </a:rPr>
              <a:t>;</a:t>
            </a:r>
          </a:p>
          <a:p>
            <a:r>
              <a:rPr lang="en-US" sz="2000" dirty="0" err="1">
                <a:solidFill>
                  <a:srgbClr val="000000"/>
                </a:solidFill>
                <a:latin typeface="Courier" charset="0"/>
              </a:rPr>
              <a:t>cfg.pcc.fixedori</a:t>
            </a:r>
            <a:r>
              <a:rPr lang="en-US" sz="2000" dirty="0">
                <a:solidFill>
                  <a:srgbClr val="000000"/>
                </a:solidFill>
                <a:latin typeface="Courier" charset="0"/>
              </a:rPr>
              <a:t>      = </a:t>
            </a:r>
            <a:r>
              <a:rPr lang="en-US" sz="2000" dirty="0">
                <a:solidFill>
                  <a:srgbClr val="B245F3"/>
                </a:solidFill>
                <a:latin typeface="Courier" charset="0"/>
              </a:rPr>
              <a:t>'yes'</a:t>
            </a:r>
            <a:r>
              <a:rPr lang="en-US" sz="2000" dirty="0">
                <a:solidFill>
                  <a:srgbClr val="000000"/>
                </a:solidFill>
                <a:latin typeface="Courier" charset="0"/>
              </a:rPr>
              <a:t>; </a:t>
            </a:r>
            <a:endParaRPr lang="en-US" sz="2000" dirty="0" smtClean="0">
              <a:solidFill>
                <a:srgbClr val="000000"/>
              </a:solidFill>
              <a:latin typeface="Courier" charset="0"/>
            </a:endParaRPr>
          </a:p>
          <a:p>
            <a:r>
              <a:rPr lang="en-US" sz="2000" dirty="0" smtClean="0">
                <a:latin typeface="Courier" charset="0"/>
              </a:rPr>
              <a:t>source</a:t>
            </a:r>
            <a:r>
              <a:rPr lang="en-US" sz="2000" dirty="0">
                <a:latin typeface="Courier" charset="0"/>
              </a:rPr>
              <a:t>                = </a:t>
            </a:r>
            <a:r>
              <a:rPr lang="en-US" sz="2000" dirty="0" err="1">
                <a:latin typeface="Courier" charset="0"/>
              </a:rPr>
              <a:t>ft_sourceanalysis</a:t>
            </a:r>
            <a:r>
              <a:rPr lang="en-US" sz="2000" dirty="0">
                <a:latin typeface="Courier" charset="0"/>
              </a:rPr>
              <a:t>(</a:t>
            </a:r>
            <a:r>
              <a:rPr lang="en-US" sz="2000" dirty="0" err="1">
                <a:latin typeface="Courier" charset="0"/>
              </a:rPr>
              <a:t>cfg</a:t>
            </a:r>
            <a:r>
              <a:rPr lang="en-US" sz="2000" dirty="0">
                <a:latin typeface="Courier" charset="0"/>
              </a:rPr>
              <a:t>, </a:t>
            </a:r>
            <a:r>
              <a:rPr lang="en-US" sz="2000" dirty="0" err="1">
                <a:latin typeface="Courier" charset="0"/>
              </a:rPr>
              <a:t>freq</a:t>
            </a:r>
            <a:r>
              <a:rPr lang="en-US" sz="2000" dirty="0">
                <a:latin typeface="Courier" charset="0"/>
              </a:rPr>
              <a:t>);</a:t>
            </a:r>
          </a:p>
          <a:p>
            <a:r>
              <a:rPr lang="en-US" sz="2000" dirty="0" err="1">
                <a:latin typeface="Courier" charset="0"/>
              </a:rPr>
              <a:t>sourceInt</a:t>
            </a:r>
            <a:r>
              <a:rPr lang="en-US" sz="2000" dirty="0">
                <a:latin typeface="Courier" charset="0"/>
              </a:rPr>
              <a:t>             = </a:t>
            </a:r>
            <a:r>
              <a:rPr lang="en-US" sz="2000" dirty="0" err="1">
                <a:latin typeface="Courier" charset="0"/>
              </a:rPr>
              <a:t>ft_sourcedescriptives</a:t>
            </a:r>
            <a:r>
              <a:rPr lang="en-US" sz="2000" dirty="0">
                <a:latin typeface="Courier" charset="0"/>
              </a:rPr>
              <a:t>([], source); </a:t>
            </a:r>
            <a:endParaRPr lang="en-US" sz="2000" dirty="0">
              <a:effectLst/>
              <a:latin typeface="Courier" charset="0"/>
            </a:endParaRPr>
          </a:p>
        </p:txBody>
      </p:sp>
      <p:sp>
        <p:nvSpPr>
          <p:cNvPr id="5" name="TextBox 4"/>
          <p:cNvSpPr txBox="1"/>
          <p:nvPr/>
        </p:nvSpPr>
        <p:spPr>
          <a:xfrm>
            <a:off x="7356719" y="2350573"/>
            <a:ext cx="1369287" cy="369332"/>
          </a:xfrm>
          <a:prstGeom prst="rect">
            <a:avLst/>
          </a:prstGeom>
          <a:noFill/>
          <a:ln>
            <a:noFill/>
          </a:ln>
        </p:spPr>
        <p:txBody>
          <a:bodyPr wrap="square" rtlCol="0" anchor="ctr">
            <a:spAutoFit/>
          </a:bodyPr>
          <a:lstStyle/>
          <a:p>
            <a:r>
              <a:rPr lang="en-US" dirty="0" smtClean="0">
                <a:solidFill>
                  <a:srgbClr val="0432FF"/>
                </a:solidFill>
                <a:latin typeface="Arial" charset="0"/>
                <a:ea typeface="Arial" charset="0"/>
                <a:cs typeface="Arial" charset="0"/>
              </a:rPr>
              <a:t>10Hz</a:t>
            </a:r>
            <a:endParaRPr lang="en-US" dirty="0">
              <a:solidFill>
                <a:srgbClr val="0432FF"/>
              </a:solidFill>
              <a:latin typeface="Arial" charset="0"/>
              <a:ea typeface="Arial" charset="0"/>
              <a:cs typeface="Arial" charset="0"/>
            </a:endParaRPr>
          </a:p>
        </p:txBody>
      </p:sp>
      <p:sp>
        <p:nvSpPr>
          <p:cNvPr id="6" name="Up Arrow 5"/>
          <p:cNvSpPr/>
          <p:nvPr/>
        </p:nvSpPr>
        <p:spPr>
          <a:xfrm rot="5400000">
            <a:off x="6877950" y="2337814"/>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6719" y="2622976"/>
            <a:ext cx="4141942" cy="369332"/>
          </a:xfrm>
          <a:prstGeom prst="rect">
            <a:avLst/>
          </a:prstGeom>
          <a:noFill/>
          <a:ln>
            <a:noFill/>
          </a:ln>
        </p:spPr>
        <p:txBody>
          <a:bodyPr wrap="square" rtlCol="0" anchor="ctr">
            <a:spAutoFit/>
          </a:bodyPr>
          <a:lstStyle/>
          <a:p>
            <a:r>
              <a:rPr lang="en-US" dirty="0" smtClean="0">
                <a:solidFill>
                  <a:srgbClr val="0432FF"/>
                </a:solidFill>
                <a:latin typeface="Arial" charset="0"/>
                <a:ea typeface="Arial" charset="0"/>
                <a:cs typeface="Arial" charset="0"/>
              </a:rPr>
              <a:t>Using </a:t>
            </a:r>
            <a:r>
              <a:rPr lang="en-US" dirty="0" err="1" smtClean="0">
                <a:solidFill>
                  <a:srgbClr val="0432FF"/>
                </a:solidFill>
                <a:latin typeface="Arial" charset="0"/>
                <a:ea typeface="Arial" charset="0"/>
                <a:cs typeface="Arial" charset="0"/>
              </a:rPr>
              <a:t>fourier</a:t>
            </a:r>
            <a:r>
              <a:rPr lang="en-US" dirty="0" smtClean="0">
                <a:solidFill>
                  <a:srgbClr val="0432FF"/>
                </a:solidFill>
                <a:latin typeface="Arial" charset="0"/>
                <a:ea typeface="Arial" charset="0"/>
                <a:cs typeface="Arial" charset="0"/>
              </a:rPr>
              <a:t> output to calculate CSD</a:t>
            </a:r>
            <a:endParaRPr lang="en-US" dirty="0">
              <a:solidFill>
                <a:srgbClr val="0432FF"/>
              </a:solidFill>
              <a:latin typeface="Arial" charset="0"/>
              <a:ea typeface="Arial" charset="0"/>
              <a:cs typeface="Arial" charset="0"/>
            </a:endParaRPr>
          </a:p>
        </p:txBody>
      </p:sp>
      <p:sp>
        <p:nvSpPr>
          <p:cNvPr id="8" name="Up Arrow 7"/>
          <p:cNvSpPr/>
          <p:nvPr/>
        </p:nvSpPr>
        <p:spPr>
          <a:xfrm rot="5400000">
            <a:off x="6877950" y="2646732"/>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356719" y="2930548"/>
            <a:ext cx="3362734" cy="369332"/>
          </a:xfrm>
          <a:prstGeom prst="rect">
            <a:avLst/>
          </a:prstGeom>
          <a:noFill/>
          <a:ln>
            <a:noFill/>
          </a:ln>
        </p:spPr>
        <p:txBody>
          <a:bodyPr wrap="square" rtlCol="0" anchor="ctr">
            <a:spAutoFit/>
          </a:bodyPr>
          <a:lstStyle/>
          <a:p>
            <a:r>
              <a:rPr lang="en-US">
                <a:solidFill>
                  <a:srgbClr val="0432FF"/>
                </a:solidFill>
                <a:latin typeface="Arial" charset="0"/>
                <a:ea typeface="Arial" charset="0"/>
                <a:cs typeface="Arial" charset="0"/>
              </a:rPr>
              <a:t>P</a:t>
            </a:r>
            <a:r>
              <a:rPr lang="en-US" smtClean="0">
                <a:solidFill>
                  <a:srgbClr val="0432FF"/>
                </a:solidFill>
                <a:latin typeface="Arial" charset="0"/>
                <a:ea typeface="Arial" charset="0"/>
                <a:cs typeface="Arial" charset="0"/>
              </a:rPr>
              <a:t>re-computed </a:t>
            </a:r>
            <a:r>
              <a:rPr lang="en-US" dirty="0" err="1" smtClean="0">
                <a:solidFill>
                  <a:srgbClr val="0432FF"/>
                </a:solidFill>
                <a:latin typeface="Arial" charset="0"/>
                <a:ea typeface="Arial" charset="0"/>
                <a:cs typeface="Arial" charset="0"/>
              </a:rPr>
              <a:t>leadfield</a:t>
            </a:r>
            <a:endParaRPr lang="en-US" dirty="0">
              <a:solidFill>
                <a:srgbClr val="0432FF"/>
              </a:solidFill>
              <a:latin typeface="Arial" charset="0"/>
              <a:ea typeface="Arial" charset="0"/>
              <a:cs typeface="Arial" charset="0"/>
            </a:endParaRPr>
          </a:p>
        </p:txBody>
      </p:sp>
      <p:sp>
        <p:nvSpPr>
          <p:cNvPr id="11" name="Up Arrow 10"/>
          <p:cNvSpPr/>
          <p:nvPr/>
        </p:nvSpPr>
        <p:spPr>
          <a:xfrm rot="5400000">
            <a:off x="6877950" y="2945529"/>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6719" y="3796072"/>
            <a:ext cx="4789182" cy="369332"/>
          </a:xfrm>
          <a:prstGeom prst="rect">
            <a:avLst/>
          </a:prstGeom>
          <a:noFill/>
          <a:ln>
            <a:noFill/>
          </a:ln>
        </p:spPr>
        <p:txBody>
          <a:bodyPr wrap="square" rtlCol="0" anchor="ctr">
            <a:spAutoFit/>
          </a:bodyPr>
          <a:lstStyle/>
          <a:p>
            <a:r>
              <a:rPr lang="en-US" dirty="0" err="1" smtClean="0">
                <a:solidFill>
                  <a:srgbClr val="0432FF"/>
                </a:solidFill>
                <a:latin typeface="Arial" charset="0"/>
                <a:ea typeface="Arial" charset="0"/>
                <a:cs typeface="Arial" charset="0"/>
              </a:rPr>
              <a:t>Regularisation</a:t>
            </a:r>
            <a:r>
              <a:rPr lang="en-US" dirty="0" smtClean="0">
                <a:solidFill>
                  <a:srgbClr val="0432FF"/>
                </a:solidFill>
                <a:latin typeface="Arial" charset="0"/>
                <a:ea typeface="Arial" charset="0"/>
                <a:cs typeface="Arial" charset="0"/>
              </a:rPr>
              <a:t> parameter applied to CSD</a:t>
            </a:r>
            <a:endParaRPr lang="en-US" dirty="0">
              <a:solidFill>
                <a:srgbClr val="0432FF"/>
              </a:solidFill>
              <a:latin typeface="Arial" charset="0"/>
              <a:ea typeface="Arial" charset="0"/>
              <a:cs typeface="Arial" charset="0"/>
            </a:endParaRPr>
          </a:p>
        </p:txBody>
      </p:sp>
      <p:sp>
        <p:nvSpPr>
          <p:cNvPr id="13" name="Up Arrow 12"/>
          <p:cNvSpPr/>
          <p:nvPr/>
        </p:nvSpPr>
        <p:spPr>
          <a:xfrm rot="5400000">
            <a:off x="6877949" y="3811053"/>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356719" y="4402032"/>
            <a:ext cx="3362734" cy="369332"/>
          </a:xfrm>
          <a:prstGeom prst="rect">
            <a:avLst/>
          </a:prstGeom>
          <a:noFill/>
          <a:ln>
            <a:noFill/>
          </a:ln>
        </p:spPr>
        <p:txBody>
          <a:bodyPr wrap="square" rtlCol="0" anchor="ctr">
            <a:spAutoFit/>
          </a:bodyPr>
          <a:lstStyle/>
          <a:p>
            <a:r>
              <a:rPr lang="en-US" dirty="0" smtClean="0">
                <a:solidFill>
                  <a:srgbClr val="0432FF"/>
                </a:solidFill>
                <a:latin typeface="Arial" charset="0"/>
                <a:ea typeface="Arial" charset="0"/>
                <a:cs typeface="Arial" charset="0"/>
              </a:rPr>
              <a:t>Fixed orientation of sources</a:t>
            </a:r>
            <a:endParaRPr lang="en-US" dirty="0">
              <a:solidFill>
                <a:srgbClr val="0432FF"/>
              </a:solidFill>
              <a:latin typeface="Arial" charset="0"/>
              <a:ea typeface="Arial" charset="0"/>
              <a:cs typeface="Arial" charset="0"/>
            </a:endParaRPr>
          </a:p>
        </p:txBody>
      </p:sp>
      <p:sp>
        <p:nvSpPr>
          <p:cNvPr id="15" name="Up Arrow 14"/>
          <p:cNvSpPr/>
          <p:nvPr/>
        </p:nvSpPr>
        <p:spPr>
          <a:xfrm rot="5400000">
            <a:off x="6877949" y="4417013"/>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838200" y="365125"/>
            <a:ext cx="10515600" cy="1325563"/>
          </a:xfrm>
        </p:spPr>
        <p:txBody>
          <a:bodyPr/>
          <a:lstStyle/>
          <a:p>
            <a:r>
              <a:rPr lang="en-US" dirty="0" err="1" smtClean="0"/>
              <a:t>ft_sourceanalysis</a:t>
            </a:r>
            <a:endParaRPr lang="en-US" dirty="0"/>
          </a:p>
        </p:txBody>
      </p:sp>
      <p:sp>
        <p:nvSpPr>
          <p:cNvPr id="18" name="Rectangle 17"/>
          <p:cNvSpPr/>
          <p:nvPr/>
        </p:nvSpPr>
        <p:spPr>
          <a:xfrm>
            <a:off x="5988616" y="6226150"/>
            <a:ext cx="6083845" cy="369332"/>
          </a:xfrm>
          <a:prstGeom prst="rect">
            <a:avLst/>
          </a:prstGeom>
        </p:spPr>
        <p:txBody>
          <a:bodyPr wrap="none">
            <a:spAutoFit/>
          </a:bodyPr>
          <a:lstStyle/>
          <a:p>
            <a:r>
              <a:rPr lang="en-US" i="1" dirty="0">
                <a:latin typeface="Arial" charset="0"/>
                <a:ea typeface="Arial" charset="0"/>
                <a:cs typeface="Arial" charset="0"/>
              </a:rPr>
              <a:t>http://</a:t>
            </a:r>
            <a:r>
              <a:rPr lang="en-US" i="1" dirty="0" err="1">
                <a:latin typeface="Arial" charset="0"/>
                <a:ea typeface="Arial" charset="0"/>
                <a:cs typeface="Arial" charset="0"/>
              </a:rPr>
              <a:t>www.fieldtriptoolbox.org</a:t>
            </a:r>
            <a:r>
              <a:rPr lang="en-US" i="1" dirty="0">
                <a:latin typeface="Arial" charset="0"/>
                <a:ea typeface="Arial" charset="0"/>
                <a:cs typeface="Arial" charset="0"/>
              </a:rPr>
              <a:t>/reference/</a:t>
            </a:r>
            <a:r>
              <a:rPr lang="en-US" i="1" dirty="0" err="1">
                <a:latin typeface="Arial" charset="0"/>
                <a:ea typeface="Arial" charset="0"/>
                <a:cs typeface="Arial" charset="0"/>
              </a:rPr>
              <a:t>ft_sourceanalysis</a:t>
            </a:r>
            <a:endParaRPr lang="en-US" i="1" dirty="0">
              <a:latin typeface="Arial" charset="0"/>
              <a:ea typeface="Arial" charset="0"/>
              <a:cs typeface="Arial" charset="0"/>
            </a:endParaRPr>
          </a:p>
        </p:txBody>
      </p:sp>
      <p:sp>
        <p:nvSpPr>
          <p:cNvPr id="19" name="Rectangle 18"/>
          <p:cNvSpPr/>
          <p:nvPr/>
        </p:nvSpPr>
        <p:spPr>
          <a:xfrm>
            <a:off x="1342921" y="2334205"/>
            <a:ext cx="5369686"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48762" y="2641698"/>
            <a:ext cx="4780576"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42921" y="2938839"/>
            <a:ext cx="4306100"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86500" y="3844874"/>
            <a:ext cx="4742837"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53163" y="4459101"/>
            <a:ext cx="4742837"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7407" y="325462"/>
            <a:ext cx="1363227" cy="1424685"/>
          </a:xfrm>
          <a:prstGeom prst="rect">
            <a:avLst/>
          </a:prstGeom>
        </p:spPr>
      </p:pic>
    </p:spTree>
    <p:extLst>
      <p:ext uri="{BB962C8B-B14F-4D97-AF65-F5344CB8AC3E}">
        <p14:creationId xmlns:p14="http://schemas.microsoft.com/office/powerpoint/2010/main" val="200242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10" grpId="0"/>
      <p:bldP spid="11" grpId="0" animBg="1"/>
      <p:bldP spid="12" grpId="0"/>
      <p:bldP spid="13" grpId="0" animBg="1"/>
      <p:bldP spid="14" grpId="0"/>
      <p:bldP spid="15" grpId="0" animBg="1"/>
      <p:bldP spid="19" grpId="0" animBg="1"/>
      <p:bldP spid="19" grpId="1" animBg="1"/>
      <p:bldP spid="20" grpId="0" animBg="1"/>
      <p:bldP spid="20" grpId="1" animBg="1"/>
      <p:bldP spid="21" grpId="0" animBg="1"/>
      <p:bldP spid="21" grpId="1" animBg="1"/>
      <p:bldP spid="22" grpId="0" animBg="1"/>
      <p:bldP spid="22" grpId="1"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90" y="713953"/>
            <a:ext cx="6896920" cy="5359570"/>
          </a:xfrm>
          <a:prstGeom prst="rect">
            <a:avLst/>
          </a:prstGeom>
        </p:spPr>
      </p:pic>
      <p:sp>
        <p:nvSpPr>
          <p:cNvPr id="5" name="TextBox 4"/>
          <p:cNvSpPr txBox="1"/>
          <p:nvPr/>
        </p:nvSpPr>
        <p:spPr>
          <a:xfrm>
            <a:off x="8163556" y="1448984"/>
            <a:ext cx="3259393" cy="4154984"/>
          </a:xfrm>
          <a:prstGeom prst="rect">
            <a:avLst/>
          </a:prstGeom>
          <a:noFill/>
        </p:spPr>
        <p:txBody>
          <a:bodyPr wrap="square" rtlCol="0" anchor="ctr">
            <a:spAutoFit/>
          </a:bodyPr>
          <a:lstStyle/>
          <a:p>
            <a:pPr algn="ctr"/>
            <a:r>
              <a:rPr lang="en-US" sz="2400" b="1" dirty="0" smtClean="0">
                <a:latin typeface="Arial" charset="0"/>
                <a:ea typeface="Arial" charset="0"/>
                <a:cs typeface="Arial" charset="0"/>
              </a:rPr>
              <a:t>The activity is highest in the </a:t>
            </a:r>
            <a:r>
              <a:rPr lang="en-US" sz="2400" b="1" dirty="0" err="1" smtClean="0">
                <a:latin typeface="Arial" charset="0"/>
                <a:ea typeface="Arial" charset="0"/>
                <a:cs typeface="Arial" charset="0"/>
              </a:rPr>
              <a:t>centre</a:t>
            </a:r>
            <a:r>
              <a:rPr lang="en-US" sz="2400" b="1" dirty="0" smtClean="0">
                <a:latin typeface="Arial" charset="0"/>
                <a:ea typeface="Arial" charset="0"/>
                <a:cs typeface="Arial" charset="0"/>
              </a:rPr>
              <a:t> of the head?</a:t>
            </a:r>
          </a:p>
          <a:p>
            <a:pPr algn="ctr"/>
            <a:endParaRPr lang="en-US" sz="2400" b="1" dirty="0">
              <a:latin typeface="Arial" charset="0"/>
              <a:ea typeface="Arial" charset="0"/>
              <a:cs typeface="Arial" charset="0"/>
            </a:endParaRPr>
          </a:p>
          <a:p>
            <a:pPr algn="ctr"/>
            <a:r>
              <a:rPr lang="en-US" sz="2400" b="1" dirty="0" smtClean="0">
                <a:latin typeface="Arial" charset="0"/>
                <a:ea typeface="Arial" charset="0"/>
                <a:cs typeface="Arial" charset="0"/>
              </a:rPr>
              <a:t>Have we discovered a new way the brain works?!</a:t>
            </a:r>
          </a:p>
          <a:p>
            <a:pPr algn="ctr"/>
            <a:endParaRPr lang="en-US" sz="2400" b="1" dirty="0" smtClean="0">
              <a:latin typeface="Arial" charset="0"/>
              <a:ea typeface="Arial" charset="0"/>
              <a:cs typeface="Arial" charset="0"/>
            </a:endParaRPr>
          </a:p>
          <a:p>
            <a:pPr algn="ctr"/>
            <a:r>
              <a:rPr lang="en-US" sz="2400" b="1" dirty="0" smtClean="0">
                <a:latin typeface="Arial" charset="0"/>
                <a:ea typeface="Arial" charset="0"/>
                <a:cs typeface="Arial" charset="0"/>
              </a:rPr>
              <a:t>…NO! Exercise 3 shows you how to correct for this</a:t>
            </a:r>
            <a:endParaRPr lang="en-US" dirty="0">
              <a:latin typeface="Arial" charset="0"/>
              <a:ea typeface="Arial" charset="0"/>
              <a:cs typeface="Arial" charset="0"/>
            </a:endParaRPr>
          </a:p>
        </p:txBody>
      </p:sp>
    </p:spTree>
    <p:extLst>
      <p:ext uri="{BB962C8B-B14F-4D97-AF65-F5344CB8AC3E}">
        <p14:creationId xmlns:p14="http://schemas.microsoft.com/office/powerpoint/2010/main" val="118062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Designs</a:t>
            </a:r>
            <a:endParaRPr lang="en-US" dirty="0"/>
          </a:p>
        </p:txBody>
      </p:sp>
      <p:sp>
        <p:nvSpPr>
          <p:cNvPr id="3" name="Content Placeholder 2"/>
          <p:cNvSpPr>
            <a:spLocks noGrp="1"/>
          </p:cNvSpPr>
          <p:nvPr>
            <p:ph idx="1"/>
          </p:nvPr>
        </p:nvSpPr>
        <p:spPr>
          <a:xfrm>
            <a:off x="838200" y="1825625"/>
            <a:ext cx="6176962" cy="4351338"/>
          </a:xfrm>
        </p:spPr>
        <p:txBody>
          <a:bodyPr/>
          <a:lstStyle/>
          <a:p>
            <a:r>
              <a:rPr lang="en-US" dirty="0" smtClean="0"/>
              <a:t>Can make the analysis even more complicated by creating median split of high vs low alpha power trials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45341" y="3289864"/>
            <a:ext cx="4055807" cy="3322765"/>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15162" y="1550701"/>
            <a:ext cx="4772026" cy="4901185"/>
          </a:xfrm>
          <a:prstGeom prst="rect">
            <a:avLst/>
          </a:prstGeom>
        </p:spPr>
      </p:pic>
    </p:spTree>
    <p:extLst>
      <p:ext uri="{BB962C8B-B14F-4D97-AF65-F5344CB8AC3E}">
        <p14:creationId xmlns:p14="http://schemas.microsoft.com/office/powerpoint/2010/main" val="122366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77548" y="1319393"/>
            <a:ext cx="4768646" cy="2246769"/>
          </a:xfrm>
          <a:prstGeom prst="rect">
            <a:avLst/>
          </a:prstGeom>
          <a:noFill/>
        </p:spPr>
        <p:txBody>
          <a:bodyPr wrap="square" rtlCol="0" anchor="ctr">
            <a:spAutoFit/>
          </a:bodyPr>
          <a:lstStyle/>
          <a:p>
            <a:pPr algn="ctr"/>
            <a:r>
              <a:rPr lang="en-US" sz="2800" b="1" dirty="0" smtClean="0">
                <a:latin typeface="Arial" charset="0"/>
                <a:ea typeface="Arial" charset="0"/>
                <a:cs typeface="Arial" charset="0"/>
              </a:rPr>
              <a:t>Your task is to compute the difference in power between </a:t>
            </a:r>
            <a:r>
              <a:rPr lang="en-US" sz="2800" b="1" dirty="0">
                <a:latin typeface="Arial" charset="0"/>
                <a:ea typeface="Arial" charset="0"/>
                <a:cs typeface="Arial" charset="0"/>
              </a:rPr>
              <a:t>high and low alpha </a:t>
            </a:r>
            <a:r>
              <a:rPr lang="en-US" sz="2800" b="1" dirty="0" smtClean="0">
                <a:latin typeface="Arial" charset="0"/>
                <a:ea typeface="Arial" charset="0"/>
                <a:cs typeface="Arial" charset="0"/>
              </a:rPr>
              <a:t>trials in source-space</a:t>
            </a:r>
            <a:endParaRPr lang="en-US" sz="2800" dirty="0">
              <a:latin typeface="Arial" charset="0"/>
              <a:ea typeface="Arial" charset="0"/>
              <a:cs typeface="Arial" charset="0"/>
            </a:endParaRPr>
          </a:p>
        </p:txBody>
      </p:sp>
      <p:sp>
        <p:nvSpPr>
          <p:cNvPr id="9" name="TextBox 8"/>
          <p:cNvSpPr txBox="1"/>
          <p:nvPr/>
        </p:nvSpPr>
        <p:spPr>
          <a:xfrm>
            <a:off x="7177548" y="4210008"/>
            <a:ext cx="4768646" cy="1384995"/>
          </a:xfrm>
          <a:prstGeom prst="rect">
            <a:avLst/>
          </a:prstGeom>
          <a:noFill/>
        </p:spPr>
        <p:txBody>
          <a:bodyPr wrap="square" rtlCol="0" anchor="ctr">
            <a:spAutoFit/>
          </a:bodyPr>
          <a:lstStyle/>
          <a:p>
            <a:pPr algn="ctr"/>
            <a:r>
              <a:rPr lang="en-US" sz="2800" b="1" dirty="0" smtClean="0">
                <a:latin typeface="Arial" charset="0"/>
                <a:ea typeface="Arial" charset="0"/>
                <a:cs typeface="Arial" charset="0"/>
              </a:rPr>
              <a:t>It is often crucial to have a common spatial filter between conditions</a:t>
            </a:r>
            <a:endParaRPr lang="en-US" sz="2800" dirty="0">
              <a:latin typeface="Arial" charset="0"/>
              <a:ea typeface="Arial" charset="0"/>
              <a:cs typeface="Arial"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71525" y="806655"/>
            <a:ext cx="5986479" cy="5002659"/>
          </a:xfrm>
          <a:prstGeom prst="rect">
            <a:avLst/>
          </a:prstGeom>
        </p:spPr>
      </p:pic>
    </p:spTree>
    <p:extLst>
      <p:ext uri="{BB962C8B-B14F-4D97-AF65-F5344CB8AC3E}">
        <p14:creationId xmlns:p14="http://schemas.microsoft.com/office/powerpoint/2010/main" val="57078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63149" y="1755577"/>
            <a:ext cx="5365634" cy="3539430"/>
          </a:xfrm>
          <a:prstGeom prst="rect">
            <a:avLst/>
          </a:prstGeom>
          <a:noFill/>
        </p:spPr>
        <p:txBody>
          <a:bodyPr wrap="square" rtlCol="0" anchor="ctr">
            <a:spAutoFit/>
          </a:bodyPr>
          <a:lstStyle/>
          <a:p>
            <a:pPr algn="ctr"/>
            <a:r>
              <a:rPr lang="en-US" sz="2800" b="1" dirty="0" smtClean="0">
                <a:solidFill>
                  <a:srgbClr val="0432FF"/>
                </a:solidFill>
                <a:latin typeface="Arial" charset="0"/>
                <a:ea typeface="Arial" charset="0"/>
                <a:cs typeface="Arial" charset="0"/>
              </a:rPr>
              <a:t>Confused? Ask for help </a:t>
            </a:r>
            <a:r>
              <a:rPr lang="en-US" sz="2800" b="1" dirty="0" smtClean="0">
                <a:solidFill>
                  <a:srgbClr val="0432FF"/>
                </a:solidFill>
                <a:latin typeface="Arial" charset="0"/>
                <a:ea typeface="Arial" charset="0"/>
                <a:cs typeface="Arial" charset="0"/>
                <a:sym typeface="Wingdings"/>
              </a:rPr>
              <a:t></a:t>
            </a:r>
          </a:p>
          <a:p>
            <a:pPr algn="ctr"/>
            <a:endParaRPr lang="en-US" sz="2800" b="1" dirty="0">
              <a:latin typeface="Arial" charset="0"/>
              <a:ea typeface="Arial" charset="0"/>
              <a:cs typeface="Arial" charset="0"/>
              <a:sym typeface="Wingdings"/>
            </a:endParaRPr>
          </a:p>
          <a:p>
            <a:pPr algn="ctr"/>
            <a:r>
              <a:rPr lang="en-US" sz="2800" b="1" dirty="0">
                <a:solidFill>
                  <a:srgbClr val="00B050"/>
                </a:solidFill>
                <a:latin typeface="Arial" charset="0"/>
                <a:ea typeface="Arial" charset="0"/>
                <a:cs typeface="Arial" charset="0"/>
                <a:sym typeface="Wingdings"/>
              </a:rPr>
              <a:t>H</a:t>
            </a:r>
            <a:r>
              <a:rPr lang="en-US" sz="2800" b="1" dirty="0" smtClean="0">
                <a:solidFill>
                  <a:srgbClr val="00B050"/>
                </a:solidFill>
                <a:latin typeface="Arial" charset="0"/>
                <a:ea typeface="Arial" charset="0"/>
                <a:cs typeface="Arial" charset="0"/>
                <a:sym typeface="Wingdings"/>
              </a:rPr>
              <a:t>appy source </a:t>
            </a:r>
            <a:r>
              <a:rPr lang="en-US" sz="2800" b="1" dirty="0" err="1" smtClean="0">
                <a:solidFill>
                  <a:srgbClr val="00B050"/>
                </a:solidFill>
                <a:latin typeface="Arial" charset="0"/>
                <a:ea typeface="Arial" charset="0"/>
                <a:cs typeface="Arial" charset="0"/>
                <a:sym typeface="Wingdings"/>
              </a:rPr>
              <a:t>localising</a:t>
            </a:r>
            <a:r>
              <a:rPr lang="en-US" sz="2800" b="1" dirty="0" smtClean="0">
                <a:solidFill>
                  <a:srgbClr val="00B050"/>
                </a:solidFill>
                <a:latin typeface="Arial" charset="0"/>
                <a:ea typeface="Arial" charset="0"/>
                <a:cs typeface="Arial" charset="0"/>
                <a:sym typeface="Wingdings"/>
              </a:rPr>
              <a:t>!</a:t>
            </a:r>
          </a:p>
          <a:p>
            <a:pPr algn="ctr"/>
            <a:endParaRPr lang="en-US" sz="2800" b="1" dirty="0">
              <a:solidFill>
                <a:srgbClr val="FF0000"/>
              </a:solidFill>
              <a:latin typeface="Arial" charset="0"/>
              <a:ea typeface="Arial" charset="0"/>
              <a:cs typeface="Arial" charset="0"/>
              <a:sym typeface="Wingdings"/>
            </a:endParaRPr>
          </a:p>
          <a:p>
            <a:pPr algn="ctr"/>
            <a:r>
              <a:rPr lang="en-US" sz="2800" b="1" dirty="0" smtClean="0">
                <a:solidFill>
                  <a:srgbClr val="FF0000"/>
                </a:solidFill>
                <a:latin typeface="Arial" charset="0"/>
                <a:ea typeface="Arial" charset="0"/>
                <a:cs typeface="Arial" charset="0"/>
                <a:sym typeface="Wingdings"/>
              </a:rPr>
              <a:t>Many thanks to Klaus Kessler, Paul </a:t>
            </a:r>
            <a:r>
              <a:rPr lang="en-US" sz="2800" b="1" dirty="0" err="1" smtClean="0">
                <a:solidFill>
                  <a:srgbClr val="FF0000"/>
                </a:solidFill>
                <a:latin typeface="Arial" charset="0"/>
                <a:ea typeface="Arial" charset="0"/>
                <a:cs typeface="Arial" charset="0"/>
                <a:sym typeface="Wingdings"/>
              </a:rPr>
              <a:t>Sowman</a:t>
            </a:r>
            <a:r>
              <a:rPr lang="en-US" sz="2800" b="1" dirty="0" smtClean="0">
                <a:solidFill>
                  <a:srgbClr val="FF0000"/>
                </a:solidFill>
                <a:latin typeface="Arial" charset="0"/>
                <a:ea typeface="Arial" charset="0"/>
                <a:cs typeface="Arial" charset="0"/>
                <a:sym typeface="Wingdings"/>
              </a:rPr>
              <a:t>, Wei He, Jan-</a:t>
            </a:r>
            <a:r>
              <a:rPr lang="en-US" sz="2800" b="1" dirty="0" err="1" smtClean="0">
                <a:solidFill>
                  <a:srgbClr val="FF0000"/>
                </a:solidFill>
                <a:latin typeface="Arial" charset="0"/>
                <a:ea typeface="Arial" charset="0"/>
                <a:cs typeface="Arial" charset="0"/>
                <a:sym typeface="Wingdings"/>
              </a:rPr>
              <a:t>Mathijs</a:t>
            </a:r>
            <a:r>
              <a:rPr lang="en-US" sz="2800" b="1" dirty="0" smtClean="0">
                <a:solidFill>
                  <a:srgbClr val="FF0000"/>
                </a:solidFill>
                <a:latin typeface="Arial" charset="0"/>
                <a:ea typeface="Arial" charset="0"/>
                <a:cs typeface="Arial" charset="0"/>
                <a:sym typeface="Wingdings"/>
              </a:rPr>
              <a:t> </a:t>
            </a:r>
            <a:r>
              <a:rPr lang="en-US" sz="2800" b="1" dirty="0" err="1" smtClean="0">
                <a:solidFill>
                  <a:srgbClr val="FF0000"/>
                </a:solidFill>
                <a:latin typeface="Arial" charset="0"/>
                <a:ea typeface="Arial" charset="0"/>
                <a:cs typeface="Arial" charset="0"/>
                <a:sym typeface="Wingdings"/>
              </a:rPr>
              <a:t>Schoffelen</a:t>
            </a:r>
            <a:r>
              <a:rPr lang="en-US" sz="2800" b="1" dirty="0" smtClean="0">
                <a:solidFill>
                  <a:srgbClr val="FF0000"/>
                </a:solidFill>
                <a:latin typeface="Arial" charset="0"/>
                <a:ea typeface="Arial" charset="0"/>
                <a:cs typeface="Arial" charset="0"/>
                <a:sym typeface="Wingdings"/>
              </a:rPr>
              <a:t> and the Fieldtrip Development Team</a:t>
            </a:r>
            <a:endParaRPr lang="en-US" sz="2800" dirty="0">
              <a:solidFill>
                <a:srgbClr val="FF0000"/>
              </a:solidFill>
              <a:latin typeface="Arial" charset="0"/>
              <a:ea typeface="Arial" charset="0"/>
              <a:cs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1" y="1382919"/>
            <a:ext cx="3981450" cy="3798967"/>
          </a:xfrm>
          <a:prstGeom prst="rect">
            <a:avLst/>
          </a:prstGeom>
        </p:spPr>
      </p:pic>
    </p:spTree>
    <p:extLst>
      <p:ext uri="{BB962C8B-B14F-4D97-AF65-F5344CB8AC3E}">
        <p14:creationId xmlns:p14="http://schemas.microsoft.com/office/powerpoint/2010/main" val="23219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84921" y="5532407"/>
            <a:ext cx="5666937" cy="400110"/>
          </a:xfrm>
          <a:prstGeom prst="rect">
            <a:avLst/>
          </a:prstGeom>
          <a:noFill/>
        </p:spPr>
        <p:txBody>
          <a:bodyPr wrap="none" rtlCol="0">
            <a:spAutoFit/>
          </a:bodyPr>
          <a:lstStyle/>
          <a:p>
            <a:pPr algn="ctr"/>
            <a:r>
              <a:rPr lang="en-US" sz="2000" b="1" dirty="0">
                <a:solidFill>
                  <a:srgbClr val="0432FF"/>
                </a:solidFill>
                <a:latin typeface="Arial" charset="0"/>
                <a:ea typeface="Arial" charset="0"/>
                <a:cs typeface="Arial" charset="0"/>
                <a:hlinkClick r:id="rId3"/>
              </a:rPr>
              <a:t>https://</a:t>
            </a:r>
            <a:r>
              <a:rPr lang="en-US" sz="2000" b="1" dirty="0" err="1">
                <a:solidFill>
                  <a:srgbClr val="0432FF"/>
                </a:solidFill>
                <a:latin typeface="Arial" charset="0"/>
                <a:ea typeface="Arial" charset="0"/>
                <a:cs typeface="Arial" charset="0"/>
                <a:hlinkClick r:id="rId3"/>
              </a:rPr>
              <a:t>github.com</a:t>
            </a:r>
            <a:r>
              <a:rPr lang="en-US" sz="2000" b="1" dirty="0">
                <a:solidFill>
                  <a:srgbClr val="0432FF"/>
                </a:solidFill>
                <a:latin typeface="Arial" charset="0"/>
                <a:ea typeface="Arial" charset="0"/>
                <a:cs typeface="Arial" charset="0"/>
                <a:hlinkClick r:id="rId3"/>
              </a:rPr>
              <a:t>/Macquarie-MEG-Research</a:t>
            </a:r>
            <a:endParaRPr lang="en-US" sz="2000" b="1" dirty="0">
              <a:solidFill>
                <a:srgbClr val="0432FF"/>
              </a:solidFill>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67" y="2020117"/>
            <a:ext cx="5739581" cy="3219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791" y="2166207"/>
            <a:ext cx="5394780" cy="206658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3762" y="4232787"/>
            <a:ext cx="3036192" cy="1125415"/>
          </a:xfrm>
          <a:prstGeom prst="rect">
            <a:avLst/>
          </a:prstGeom>
        </p:spPr>
      </p:pic>
      <p:sp>
        <p:nvSpPr>
          <p:cNvPr id="11" name="Rectangle 10"/>
          <p:cNvSpPr/>
          <p:nvPr/>
        </p:nvSpPr>
        <p:spPr>
          <a:xfrm>
            <a:off x="675967" y="373170"/>
            <a:ext cx="10811183" cy="1354217"/>
          </a:xfrm>
          <a:prstGeom prst="rect">
            <a:avLst/>
          </a:prstGeom>
        </p:spPr>
        <p:txBody>
          <a:bodyPr wrap="square">
            <a:spAutoFit/>
          </a:bodyPr>
          <a:lstStyle/>
          <a:p>
            <a:pPr algn="ctr"/>
            <a:r>
              <a:rPr lang="en-US" sz="2800" dirty="0">
                <a:latin typeface="Arial" charset="0"/>
                <a:ea typeface="Arial" charset="0"/>
                <a:cs typeface="Arial" charset="0"/>
              </a:rPr>
              <a:t>KIT-Macquarie Brain Research (MEG) Laboratory</a:t>
            </a:r>
          </a:p>
          <a:p>
            <a:pPr algn="ctr"/>
            <a:endParaRPr lang="en-US" i="1" dirty="0" smtClean="0">
              <a:solidFill>
                <a:srgbClr val="666666"/>
              </a:solidFill>
              <a:latin typeface="Arial" charset="0"/>
              <a:ea typeface="Arial" charset="0"/>
              <a:cs typeface="Arial" charset="0"/>
            </a:endParaRPr>
          </a:p>
          <a:p>
            <a:pPr algn="ctr"/>
            <a:r>
              <a:rPr lang="en-US" i="1" dirty="0" smtClean="0">
                <a:solidFill>
                  <a:srgbClr val="666666"/>
                </a:solidFill>
                <a:latin typeface="Arial" charset="0"/>
                <a:ea typeface="Arial" charset="0"/>
                <a:cs typeface="Arial" charset="0"/>
              </a:rPr>
              <a:t>A </a:t>
            </a:r>
            <a:r>
              <a:rPr lang="en-US" i="1" dirty="0">
                <a:solidFill>
                  <a:srgbClr val="666666"/>
                </a:solidFill>
                <a:latin typeface="Arial" charset="0"/>
                <a:ea typeface="Arial" charset="0"/>
                <a:cs typeface="Arial" charset="0"/>
              </a:rPr>
              <a:t>public repository for MEG data analysis scripts, designed for data acquired from the KIT-Macquarie Brain Research (MEG) Laboratory</a:t>
            </a:r>
            <a:endParaRPr lang="en-US" b="0" i="1" dirty="0">
              <a:solidFill>
                <a:srgbClr val="666666"/>
              </a:solidFill>
              <a:effectLst/>
              <a:latin typeface="Arial" charset="0"/>
              <a:ea typeface="Arial" charset="0"/>
              <a:cs typeface="Arial" charset="0"/>
            </a:endParaRPr>
          </a:p>
        </p:txBody>
      </p:sp>
      <p:sp>
        <p:nvSpPr>
          <p:cNvPr id="2" name="Rectangle 1"/>
          <p:cNvSpPr/>
          <p:nvPr/>
        </p:nvSpPr>
        <p:spPr>
          <a:xfrm>
            <a:off x="924081" y="6169965"/>
            <a:ext cx="10563069" cy="369332"/>
          </a:xfrm>
          <a:prstGeom prst="rect">
            <a:avLst/>
          </a:prstGeom>
          <a:solidFill>
            <a:schemeClr val="tx1"/>
          </a:solidFill>
        </p:spPr>
        <p:txBody>
          <a:bodyPr wrap="square">
            <a:spAutoFit/>
          </a:bodyPr>
          <a:lstStyle/>
          <a:p>
            <a:pPr algn="ctr"/>
            <a:r>
              <a:rPr lang="en-US" b="1" dirty="0" err="1">
                <a:solidFill>
                  <a:schemeClr val="bg1"/>
                </a:solidFill>
                <a:latin typeface="Courier New" charset="0"/>
                <a:ea typeface="Courier New" charset="0"/>
                <a:cs typeface="Courier New" charset="0"/>
              </a:rPr>
              <a:t>git</a:t>
            </a:r>
            <a:r>
              <a:rPr lang="en-US" b="1" dirty="0">
                <a:solidFill>
                  <a:schemeClr val="bg1"/>
                </a:solidFill>
                <a:latin typeface="Courier New" charset="0"/>
                <a:ea typeface="Courier New" charset="0"/>
                <a:cs typeface="Courier New" charset="0"/>
              </a:rPr>
              <a:t> clone https://</a:t>
            </a:r>
            <a:r>
              <a:rPr lang="en-US" b="1" dirty="0" err="1" smtClean="0">
                <a:solidFill>
                  <a:schemeClr val="bg1"/>
                </a:solidFill>
                <a:latin typeface="Courier New" charset="0"/>
                <a:ea typeface="Courier New" charset="0"/>
                <a:cs typeface="Courier New" charset="0"/>
              </a:rPr>
              <a:t>github.com</a:t>
            </a:r>
            <a:r>
              <a:rPr lang="en-US" b="1" dirty="0" smtClean="0">
                <a:solidFill>
                  <a:schemeClr val="bg1"/>
                </a:solidFill>
                <a:latin typeface="Courier New" charset="0"/>
                <a:ea typeface="Courier New" charset="0"/>
                <a:cs typeface="Courier New" charset="0"/>
              </a:rPr>
              <a:t>/Macquarie-MEG-Research/</a:t>
            </a:r>
            <a:r>
              <a:rPr lang="en-US" b="1" dirty="0" err="1" smtClean="0">
                <a:solidFill>
                  <a:schemeClr val="bg1"/>
                </a:solidFill>
                <a:latin typeface="Courier New" charset="0"/>
                <a:ea typeface="Courier New" charset="0"/>
                <a:cs typeface="Courier New" charset="0"/>
              </a:rPr>
              <a:t>CCD_MEG_demo</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412397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30</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Connectivity analysis </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75" y="3343507"/>
            <a:ext cx="3736711" cy="2797502"/>
          </a:xfrm>
          <a:prstGeom prst="rect">
            <a:avLst/>
          </a:prstGeom>
        </p:spPr>
      </p:pic>
      <p:sp>
        <p:nvSpPr>
          <p:cNvPr id="5" name="Rectangle 4"/>
          <p:cNvSpPr/>
          <p:nvPr/>
        </p:nvSpPr>
        <p:spPr>
          <a:xfrm>
            <a:off x="422537" y="6298332"/>
            <a:ext cx="6314549" cy="369332"/>
          </a:xfrm>
          <a:prstGeom prst="rect">
            <a:avLst/>
          </a:prstGeom>
        </p:spPr>
        <p:txBody>
          <a:bodyPr wrap="none">
            <a:spAutoFit/>
          </a:bodyPr>
          <a:lstStyle/>
          <a:p>
            <a:r>
              <a:rPr lang="en-US" b="1" dirty="0">
                <a:solidFill>
                  <a:srgbClr val="666666"/>
                </a:solidFill>
                <a:latin typeface="Arial" charset="0"/>
                <a:ea typeface="Arial" charset="0"/>
                <a:cs typeface="Arial" charset="0"/>
              </a:rPr>
              <a:t>connectivity matrix between all pairs of dipole locations</a:t>
            </a:r>
            <a:endParaRPr lang="en-GB" b="1" dirty="0">
              <a:latin typeface="Arial" charset="0"/>
              <a:ea typeface="Arial" charset="0"/>
              <a:cs typeface="Arial" charset="0"/>
            </a:endParaRPr>
          </a:p>
        </p:txBody>
      </p:sp>
      <p:sp>
        <p:nvSpPr>
          <p:cNvPr id="6" name="Rectangle 5"/>
          <p:cNvSpPr/>
          <p:nvPr/>
        </p:nvSpPr>
        <p:spPr>
          <a:xfrm>
            <a:off x="746975" y="1510632"/>
            <a:ext cx="10340125" cy="1477328"/>
          </a:xfrm>
          <a:prstGeom prst="rect">
            <a:avLst/>
          </a:prstGeom>
        </p:spPr>
        <p:txBody>
          <a:bodyPr wrap="square">
            <a:spAutoFit/>
          </a:bodyPr>
          <a:lstStyle/>
          <a:p>
            <a:r>
              <a:rPr lang="en-US" dirty="0" err="1">
                <a:latin typeface="Courier" charset="0"/>
              </a:rPr>
              <a:t>cfg</a:t>
            </a:r>
            <a:r>
              <a:rPr lang="en-US" dirty="0">
                <a:latin typeface="Courier" charset="0"/>
              </a:rPr>
              <a:t>         = [];</a:t>
            </a:r>
          </a:p>
          <a:p>
            <a:r>
              <a:rPr lang="en-US" dirty="0" err="1">
                <a:latin typeface="Courier" charset="0"/>
              </a:rPr>
              <a:t>cfg.method</a:t>
            </a:r>
            <a:r>
              <a:rPr lang="en-US" dirty="0">
                <a:latin typeface="Courier" charset="0"/>
              </a:rPr>
              <a:t>  =</a:t>
            </a:r>
            <a:r>
              <a:rPr lang="en-US" dirty="0">
                <a:solidFill>
                  <a:srgbClr val="B245F3"/>
                </a:solidFill>
                <a:latin typeface="Courier" charset="0"/>
              </a:rPr>
              <a:t>'</a:t>
            </a:r>
            <a:r>
              <a:rPr lang="en-US" dirty="0" err="1">
                <a:solidFill>
                  <a:srgbClr val="B245F3"/>
                </a:solidFill>
                <a:latin typeface="Courier" charset="0"/>
              </a:rPr>
              <a:t>coh</a:t>
            </a:r>
            <a:r>
              <a:rPr lang="en-US" dirty="0">
                <a:solidFill>
                  <a:srgbClr val="B245F3"/>
                </a:solidFill>
                <a:latin typeface="Courier" charset="0"/>
              </a:rPr>
              <a:t>'</a:t>
            </a:r>
            <a:r>
              <a:rPr lang="en-US" dirty="0">
                <a:latin typeface="Courier" charset="0"/>
              </a:rPr>
              <a:t>;</a:t>
            </a:r>
          </a:p>
          <a:p>
            <a:r>
              <a:rPr lang="en-US" dirty="0" err="1">
                <a:solidFill>
                  <a:srgbClr val="000000"/>
                </a:solidFill>
                <a:latin typeface="Courier" charset="0"/>
              </a:rPr>
              <a:t>cfg.complex</a:t>
            </a:r>
            <a:r>
              <a:rPr lang="en-US" dirty="0">
                <a:solidFill>
                  <a:srgbClr val="000000"/>
                </a:solidFill>
                <a:latin typeface="Courier" charset="0"/>
              </a:rPr>
              <a:t> = </a:t>
            </a:r>
            <a:r>
              <a:rPr lang="en-US" dirty="0">
                <a:solidFill>
                  <a:srgbClr val="B245F3"/>
                </a:solidFill>
                <a:latin typeface="Courier" charset="0"/>
              </a:rPr>
              <a:t>'</a:t>
            </a:r>
            <a:r>
              <a:rPr lang="en-US" dirty="0" err="1">
                <a:solidFill>
                  <a:srgbClr val="B245F3"/>
                </a:solidFill>
                <a:latin typeface="Courier" charset="0"/>
              </a:rPr>
              <a:t>absimag</a:t>
            </a:r>
            <a:r>
              <a:rPr lang="en-US" dirty="0">
                <a:solidFill>
                  <a:srgbClr val="B245F3"/>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smtClean="0">
                <a:latin typeface="Courier" charset="0"/>
              </a:rPr>
              <a:t>figure;</a:t>
            </a:r>
          </a:p>
          <a:p>
            <a:r>
              <a:rPr lang="en-US" dirty="0" err="1" smtClean="0">
                <a:latin typeface="Courier" charset="0"/>
              </a:rPr>
              <a:t>imagesc</a:t>
            </a:r>
            <a:r>
              <a:rPr lang="en-US" dirty="0" smtClean="0">
                <a:latin typeface="Courier" charset="0"/>
              </a:rPr>
              <a:t>(</a:t>
            </a:r>
            <a:r>
              <a:rPr lang="en-US" dirty="0" err="1" smtClean="0">
                <a:latin typeface="Courier" charset="0"/>
              </a:rPr>
              <a:t>source_conn.cohspctrm</a:t>
            </a:r>
            <a:r>
              <a:rPr lang="en-US" dirty="0" smtClean="0">
                <a:latin typeface="Courier" charset="0"/>
              </a:rPr>
              <a:t>(</a:t>
            </a:r>
            <a:r>
              <a:rPr lang="en-US" dirty="0" err="1" smtClean="0">
                <a:latin typeface="Courier" charset="0"/>
              </a:rPr>
              <a:t>source_conn.inside</a:t>
            </a:r>
            <a:r>
              <a:rPr lang="en-US" dirty="0">
                <a:latin typeface="Courier" charset="0"/>
              </a:rPr>
              <a:t>, </a:t>
            </a:r>
            <a:r>
              <a:rPr lang="en-US" dirty="0" err="1">
                <a:latin typeface="Courier" charset="0"/>
              </a:rPr>
              <a:t>source_conn.inside</a:t>
            </a:r>
            <a:r>
              <a:rPr lang="en-US" dirty="0">
                <a:latin typeface="Courier" charset="0"/>
              </a:rPr>
              <a:t>));</a:t>
            </a:r>
            <a:endParaRPr lang="en-US" dirty="0">
              <a:effectLst/>
              <a:latin typeface="Courier" charset="0"/>
            </a:endParaRPr>
          </a:p>
        </p:txBody>
      </p:sp>
      <p:sp>
        <p:nvSpPr>
          <p:cNvPr id="17" name="Rectangle 16"/>
          <p:cNvSpPr/>
          <p:nvPr/>
        </p:nvSpPr>
        <p:spPr>
          <a:xfrm>
            <a:off x="746975" y="1850595"/>
            <a:ext cx="3034269" cy="254284"/>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888849" y="1764123"/>
            <a:ext cx="6534712" cy="369332"/>
          </a:xfrm>
          <a:prstGeom prst="rect">
            <a:avLst/>
          </a:prstGeom>
        </p:spPr>
        <p:txBody>
          <a:bodyPr wrap="square">
            <a:spAutoFit/>
          </a:bodyPr>
          <a:lstStyle/>
          <a:p>
            <a:r>
              <a:rPr lang="en-AU" b="1" dirty="0">
                <a:latin typeface="Arial" panose="020B0604020202020204" pitchFamily="34" charset="0"/>
                <a:cs typeface="Arial" panose="020B0604020202020204" pitchFamily="34" charset="0"/>
              </a:rPr>
              <a:t>coherence </a:t>
            </a:r>
            <a:r>
              <a:rPr lang="en-AU" b="1" dirty="0" smtClean="0">
                <a:latin typeface="Arial" panose="020B0604020202020204" pitchFamily="34" charset="0"/>
                <a:cs typeface="Arial" panose="020B0604020202020204" pitchFamily="34" charset="0"/>
              </a:rPr>
              <a:t>estimated </a:t>
            </a:r>
            <a:r>
              <a:rPr lang="en-AU" b="1">
                <a:latin typeface="Arial" panose="020B0604020202020204" pitchFamily="34" charset="0"/>
                <a:cs typeface="Arial" panose="020B0604020202020204" pitchFamily="34" charset="0"/>
              </a:rPr>
              <a:t>from </a:t>
            </a:r>
            <a:r>
              <a:rPr lang="en-AU" b="1" smtClean="0">
                <a:latin typeface="Arial" panose="020B0604020202020204" pitchFamily="34" charset="0"/>
                <a:cs typeface="Arial" panose="020B0604020202020204" pitchFamily="34" charset="0"/>
              </a:rPr>
              <a:t>trial-wise </a:t>
            </a:r>
            <a:r>
              <a:rPr lang="en-US" altLang="zh-CN" b="1" dirty="0" smtClean="0">
                <a:latin typeface="Arial" panose="020B0604020202020204" pitchFamily="34" charset="0"/>
                <a:cs typeface="Arial" panose="020B0604020202020204" pitchFamily="34" charset="0"/>
              </a:rPr>
              <a:t>spectrum</a:t>
            </a:r>
            <a:r>
              <a:rPr lang="en-AU" b="1" dirty="0">
                <a:latin typeface="Arial" panose="020B0604020202020204" pitchFamily="34" charset="0"/>
                <a:cs typeface="Arial" panose="020B0604020202020204" pitchFamily="34" charset="0"/>
              </a:rPr>
              <a:t> </a:t>
            </a:r>
            <a:r>
              <a:rPr lang="en-AU" b="1" dirty="0" smtClean="0">
                <a:latin typeface="Arial" panose="020B0604020202020204" pitchFamily="34" charset="0"/>
                <a:cs typeface="Arial" panose="020B0604020202020204" pitchFamily="34" charset="0"/>
              </a:rPr>
              <a:t>from </a:t>
            </a:r>
            <a:r>
              <a:rPr lang="en-AU" b="1" dirty="0">
                <a:latin typeface="Arial" panose="020B0604020202020204" pitchFamily="34" charset="0"/>
                <a:cs typeface="Arial" panose="020B0604020202020204" pitchFamily="34" charset="0"/>
              </a:rPr>
              <a:t>‘</a:t>
            </a:r>
            <a:r>
              <a:rPr lang="en-AU" b="1" dirty="0" err="1" smtClean="0">
                <a:latin typeface="Arial" panose="020B0604020202020204" pitchFamily="34" charset="0"/>
                <a:cs typeface="Arial" panose="020B0604020202020204" pitchFamily="34" charset="0"/>
              </a:rPr>
              <a:t>pcc</a:t>
            </a:r>
            <a:r>
              <a:rPr lang="en-AU" b="1" dirty="0" smtClean="0">
                <a:latin typeface="Arial" panose="020B0604020202020204" pitchFamily="34" charset="0"/>
                <a:cs typeface="Arial" panose="020B0604020202020204" pitchFamily="34" charset="0"/>
              </a:rPr>
              <a:t>’</a:t>
            </a:r>
            <a:endParaRPr lang="en-AU" dirty="0"/>
          </a:p>
        </p:txBody>
      </p:sp>
      <p:sp>
        <p:nvSpPr>
          <p:cNvPr id="22" name="Up Arrow 21"/>
          <p:cNvSpPr/>
          <p:nvPr/>
        </p:nvSpPr>
        <p:spPr>
          <a:xfrm rot="5400000">
            <a:off x="4375719" y="1774672"/>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6975" y="2148518"/>
            <a:ext cx="3331547" cy="254284"/>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88849" y="2062046"/>
            <a:ext cx="6534712" cy="369332"/>
          </a:xfrm>
          <a:prstGeom prst="rect">
            <a:avLst/>
          </a:prstGeom>
        </p:spPr>
        <p:txBody>
          <a:bodyPr wrap="square">
            <a:spAutoFit/>
          </a:bodyPr>
          <a:lstStyle/>
          <a:p>
            <a:r>
              <a:rPr lang="en-AU" b="1" dirty="0">
                <a:latin typeface="Arial" panose="020B0604020202020204" pitchFamily="34" charset="0"/>
                <a:cs typeface="Arial" panose="020B0604020202020204" pitchFamily="34" charset="0"/>
              </a:rPr>
              <a:t>the imaginary part of the coherence spectrum </a:t>
            </a:r>
            <a:endParaRPr lang="en-AU" dirty="0"/>
          </a:p>
        </p:txBody>
      </p:sp>
      <p:sp>
        <p:nvSpPr>
          <p:cNvPr id="27" name="Up Arrow 26"/>
          <p:cNvSpPr/>
          <p:nvPr/>
        </p:nvSpPr>
        <p:spPr>
          <a:xfrm rot="5400000">
            <a:off x="4375719" y="2072595"/>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65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p:bldP spid="22" grpId="0" animBg="1"/>
      <p:bldP spid="24" grpId="0" animBg="1"/>
      <p:bldP spid="24" grpId="1" animBg="1"/>
      <p:bldP spid="25" grpId="0"/>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31</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Connectivity analysis </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072876" y="5917877"/>
            <a:ext cx="5365571" cy="369332"/>
          </a:xfrm>
          <a:prstGeom prst="rect">
            <a:avLst/>
          </a:prstGeom>
        </p:spPr>
        <p:txBody>
          <a:bodyPr wrap="none">
            <a:spAutoFit/>
          </a:bodyPr>
          <a:lstStyle/>
          <a:p>
            <a:r>
              <a:rPr lang="en-US" b="1" dirty="0">
                <a:solidFill>
                  <a:srgbClr val="666666"/>
                </a:solidFill>
                <a:latin typeface="Arial" charset="0"/>
                <a:ea typeface="Arial" charset="0"/>
                <a:cs typeface="Arial" charset="0"/>
              </a:rPr>
              <a:t>connectivity matrix between all pairs </a:t>
            </a:r>
            <a:r>
              <a:rPr lang="en-US" b="1">
                <a:solidFill>
                  <a:srgbClr val="666666"/>
                </a:solidFill>
                <a:latin typeface="Arial" charset="0"/>
                <a:ea typeface="Arial" charset="0"/>
                <a:cs typeface="Arial" charset="0"/>
              </a:rPr>
              <a:t>of </a:t>
            </a:r>
            <a:r>
              <a:rPr lang="en-US" b="1" smtClean="0">
                <a:solidFill>
                  <a:srgbClr val="666666"/>
                </a:solidFill>
                <a:latin typeface="Arial" charset="0"/>
                <a:ea typeface="Arial" charset="0"/>
                <a:cs typeface="Arial" charset="0"/>
              </a:rPr>
              <a:t>parcels</a:t>
            </a:r>
            <a:endParaRPr lang="en-GB" b="1" dirty="0">
              <a:latin typeface="Arial" charset="0"/>
              <a:ea typeface="Arial" charset="0"/>
              <a:cs typeface="Arial"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12" y="1298764"/>
            <a:ext cx="5530850" cy="4242108"/>
          </a:xfrm>
          <a:prstGeom prst="rect">
            <a:avLst/>
          </a:prstGeom>
        </p:spPr>
      </p:pic>
      <p:sp>
        <p:nvSpPr>
          <p:cNvPr id="16" name="Rectangle 15"/>
          <p:cNvSpPr/>
          <p:nvPr/>
        </p:nvSpPr>
        <p:spPr>
          <a:xfrm>
            <a:off x="6897866" y="2040113"/>
            <a:ext cx="4317821" cy="2031325"/>
          </a:xfrm>
          <a:prstGeom prst="rect">
            <a:avLst/>
          </a:prstGeom>
        </p:spPr>
        <p:txBody>
          <a:bodyPr wrap="square">
            <a:spAutoFit/>
          </a:bodyPr>
          <a:lstStyle/>
          <a:p>
            <a:pPr algn="just"/>
            <a:r>
              <a:rPr lang="en-US" b="1" dirty="0" smtClean="0">
                <a:latin typeface="Arial" charset="0"/>
                <a:ea typeface="Arial" charset="0"/>
                <a:cs typeface="Arial" charset="0"/>
              </a:rPr>
              <a:t>We control for the source leakage by combing source </a:t>
            </a:r>
            <a:r>
              <a:rPr lang="en-US" b="1" smtClean="0">
                <a:latin typeface="Arial" charset="0"/>
                <a:ea typeface="Arial" charset="0"/>
                <a:cs typeface="Arial" charset="0"/>
              </a:rPr>
              <a:t>values (i.e.,  connectivity measures </a:t>
            </a:r>
            <a:r>
              <a:rPr lang="en-US" b="1" dirty="0" smtClean="0">
                <a:latin typeface="Arial" charset="0"/>
                <a:ea typeface="Arial" charset="0"/>
                <a:cs typeface="Arial" charset="0"/>
              </a:rPr>
              <a:t>here) between sets of dipole pairs that belong to a given pair of parcels defined based on anatomy </a:t>
            </a:r>
            <a:r>
              <a:rPr lang="mr-IN" b="1" dirty="0" smtClean="0">
                <a:latin typeface="Arial" charset="0"/>
                <a:ea typeface="Arial" charset="0"/>
                <a:cs typeface="Arial" charset="0"/>
              </a:rPr>
              <a:t>–</a:t>
            </a:r>
            <a:r>
              <a:rPr lang="en-US" b="1" dirty="0" smtClean="0">
                <a:latin typeface="Arial" charset="0"/>
                <a:ea typeface="Arial" charset="0"/>
                <a:cs typeface="Arial" charset="0"/>
              </a:rPr>
              <a:t> the </a:t>
            </a:r>
            <a:r>
              <a:rPr lang="en-US" b="1" dirty="0" err="1" smtClean="0">
                <a:latin typeface="Arial" charset="0"/>
                <a:ea typeface="Arial" charset="0"/>
                <a:cs typeface="Arial" charset="0"/>
              </a:rPr>
              <a:t>parcellation</a:t>
            </a:r>
            <a:r>
              <a:rPr lang="en-US" b="1" dirty="0" smtClean="0">
                <a:latin typeface="Arial" charset="0"/>
                <a:ea typeface="Arial" charset="0"/>
                <a:cs typeface="Arial" charset="0"/>
              </a:rPr>
              <a:t> scheme</a:t>
            </a:r>
            <a:endParaRPr lang="en-GB" b="1" dirty="0">
              <a:latin typeface="Arial" charset="0"/>
              <a:ea typeface="Arial" charset="0"/>
              <a:cs typeface="Arial" charset="0"/>
            </a:endParaRPr>
          </a:p>
        </p:txBody>
      </p:sp>
    </p:spTree>
    <p:extLst>
      <p:ext uri="{BB962C8B-B14F-4D97-AF65-F5344CB8AC3E}">
        <p14:creationId xmlns:p14="http://schemas.microsoft.com/office/powerpoint/2010/main" val="1085208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32</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Network analysis </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456618" y="1456087"/>
            <a:ext cx="6402007" cy="2308324"/>
          </a:xfrm>
          <a:prstGeom prst="rect">
            <a:avLst/>
          </a:prstGeom>
        </p:spPr>
        <p:txBody>
          <a:bodyPr wrap="square">
            <a:spAutoFit/>
          </a:bodyPr>
          <a:lstStyle/>
          <a:p>
            <a:pPr algn="just"/>
            <a:r>
              <a:rPr lang="en-AU" b="1" dirty="0" smtClean="0">
                <a:latin typeface="Arial" charset="0"/>
                <a:ea typeface="Arial" charset="0"/>
                <a:cs typeface="Arial" charset="0"/>
              </a:rPr>
              <a:t>Undirected Degree</a:t>
            </a:r>
          </a:p>
          <a:p>
            <a:pPr algn="just"/>
            <a:r>
              <a:rPr lang="en-AU" b="1" dirty="0">
                <a:latin typeface="Arial" charset="0"/>
                <a:ea typeface="Arial" charset="0"/>
                <a:cs typeface="Arial" charset="0"/>
              </a:rPr>
              <a:t>c</a:t>
            </a:r>
            <a:r>
              <a:rPr lang="en-AU" b="1" dirty="0" smtClean="0">
                <a:latin typeface="Arial" charset="0"/>
                <a:ea typeface="Arial" charset="0"/>
                <a:cs typeface="Arial" charset="0"/>
              </a:rPr>
              <a:t>onnectedness of a node/</a:t>
            </a:r>
            <a:r>
              <a:rPr lang="en-AU" b="1" dirty="0" err="1" smtClean="0">
                <a:latin typeface="Arial" charset="0"/>
                <a:ea typeface="Arial" charset="0"/>
                <a:cs typeface="Arial" charset="0"/>
              </a:rPr>
              <a:t>parcellated</a:t>
            </a:r>
            <a:r>
              <a:rPr lang="en-AU" b="1" dirty="0" smtClean="0">
                <a:latin typeface="Arial" charset="0"/>
                <a:ea typeface="Arial" charset="0"/>
                <a:cs typeface="Arial" charset="0"/>
              </a:rPr>
              <a:t> brain region</a:t>
            </a:r>
          </a:p>
          <a:p>
            <a:pPr algn="just"/>
            <a:endParaRPr lang="en-AU" b="1" dirty="0">
              <a:solidFill>
                <a:srgbClr val="666666"/>
              </a:solidFill>
              <a:latin typeface="Arial" charset="0"/>
              <a:ea typeface="Arial" charset="0"/>
              <a:cs typeface="Arial" charset="0"/>
            </a:endParaRPr>
          </a:p>
          <a:p>
            <a:pPr algn="just"/>
            <a:r>
              <a:rPr lang="en-GB" b="1" dirty="0" smtClean="0">
                <a:latin typeface="Arial" charset="0"/>
                <a:ea typeface="Arial" charset="0"/>
                <a:cs typeface="Arial" charset="0"/>
              </a:rPr>
              <a:t>threshold is the most critical parameter and can be arbitrary</a:t>
            </a:r>
          </a:p>
          <a:p>
            <a:pPr algn="just"/>
            <a:endParaRPr lang="en-GB" b="1" dirty="0">
              <a:latin typeface="Arial" charset="0"/>
              <a:ea typeface="Arial" charset="0"/>
              <a:cs typeface="Arial" charset="0"/>
            </a:endParaRPr>
          </a:p>
          <a:p>
            <a:pPr algn="just"/>
            <a:r>
              <a:rPr lang="en-GB" b="1" dirty="0" smtClean="0">
                <a:latin typeface="Arial" charset="0"/>
                <a:ea typeface="Arial" charset="0"/>
                <a:cs typeface="Arial" charset="0"/>
              </a:rPr>
              <a:t>Try different threshold to see how results might differ?</a:t>
            </a:r>
          </a:p>
          <a:p>
            <a:pPr algn="just"/>
            <a:endParaRPr lang="en-GB" b="1" dirty="0">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876" y="1119892"/>
            <a:ext cx="3441700" cy="4711700"/>
          </a:xfrm>
          <a:prstGeom prst="rect">
            <a:avLst/>
          </a:prstGeom>
        </p:spPr>
      </p:pic>
      <p:sp>
        <p:nvSpPr>
          <p:cNvPr id="6" name="Rectangle 5"/>
          <p:cNvSpPr/>
          <p:nvPr/>
        </p:nvSpPr>
        <p:spPr>
          <a:xfrm>
            <a:off x="404811" y="6100439"/>
            <a:ext cx="8467725" cy="369332"/>
          </a:xfrm>
          <a:prstGeom prst="rect">
            <a:avLst/>
          </a:prstGeom>
        </p:spPr>
        <p:txBody>
          <a:bodyPr wrap="square">
            <a:spAutoFit/>
          </a:bodyPr>
          <a:lstStyle/>
          <a:p>
            <a:r>
              <a:rPr lang="en-US" b="1">
                <a:solidFill>
                  <a:srgbClr val="666666"/>
                </a:solidFill>
                <a:latin typeface="Arial" charset="0"/>
                <a:ea typeface="Arial" charset="0"/>
                <a:cs typeface="Arial" charset="0"/>
              </a:rPr>
              <a:t>Color coded node degree distribution based on imaginary part of coherency</a:t>
            </a:r>
            <a:endParaRPr lang="en-GB" b="1" dirty="0">
              <a:latin typeface="Arial" charset="0"/>
              <a:ea typeface="Arial" charset="0"/>
              <a:cs typeface="Arial" charset="0"/>
            </a:endParaRPr>
          </a:p>
        </p:txBody>
      </p:sp>
    </p:spTree>
    <p:extLst>
      <p:ext uri="{BB962C8B-B14F-4D97-AF65-F5344CB8AC3E}">
        <p14:creationId xmlns:p14="http://schemas.microsoft.com/office/powerpoint/2010/main" val="11461576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33</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Connectivity analysis </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367486" y="6283002"/>
            <a:ext cx="5763116" cy="369332"/>
          </a:xfrm>
          <a:prstGeom prst="rect">
            <a:avLst/>
          </a:prstGeom>
        </p:spPr>
        <p:txBody>
          <a:bodyPr wrap="none">
            <a:spAutoFit/>
          </a:bodyPr>
          <a:lstStyle/>
          <a:p>
            <a:r>
              <a:rPr lang="en-US" b="1" dirty="0" err="1" smtClean="0">
                <a:solidFill>
                  <a:srgbClr val="666666"/>
                </a:solidFill>
                <a:latin typeface="Arial" charset="0"/>
                <a:ea typeface="Arial" charset="0"/>
                <a:cs typeface="Arial" charset="0"/>
              </a:rPr>
              <a:t>plv</a:t>
            </a:r>
            <a:r>
              <a:rPr lang="en-US" b="1" dirty="0" smtClean="0">
                <a:solidFill>
                  <a:srgbClr val="666666"/>
                </a:solidFill>
                <a:latin typeface="Arial" charset="0"/>
                <a:ea typeface="Arial" charset="0"/>
                <a:cs typeface="Arial" charset="0"/>
              </a:rPr>
              <a:t> connectivity </a:t>
            </a:r>
            <a:r>
              <a:rPr lang="en-US" b="1" dirty="0">
                <a:solidFill>
                  <a:srgbClr val="666666"/>
                </a:solidFill>
                <a:latin typeface="Arial" charset="0"/>
                <a:ea typeface="Arial" charset="0"/>
                <a:cs typeface="Arial" charset="0"/>
              </a:rPr>
              <a:t>matrix between all pairs of </a:t>
            </a:r>
            <a:r>
              <a:rPr lang="en-US" b="1" dirty="0" smtClean="0">
                <a:solidFill>
                  <a:srgbClr val="666666"/>
                </a:solidFill>
                <a:latin typeface="Arial" charset="0"/>
                <a:ea typeface="Arial" charset="0"/>
                <a:cs typeface="Arial" charset="0"/>
              </a:rPr>
              <a:t>parcels</a:t>
            </a:r>
            <a:endParaRPr lang="en-GB" b="1" dirty="0">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75" y="1187643"/>
            <a:ext cx="6667500" cy="4914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261" y="1298764"/>
            <a:ext cx="3289300" cy="5143500"/>
          </a:xfrm>
          <a:prstGeom prst="rect">
            <a:avLst/>
          </a:prstGeom>
        </p:spPr>
      </p:pic>
    </p:spTree>
    <p:extLst>
      <p:ext uri="{BB962C8B-B14F-4D97-AF65-F5344CB8AC3E}">
        <p14:creationId xmlns:p14="http://schemas.microsoft.com/office/powerpoint/2010/main" val="1460200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24A7C9B-2C89-9744-93EC-A71E2B16786A}" type="slidenum">
              <a:rPr lang="en-US" smtClean="0"/>
              <a:pPr>
                <a:defRPr/>
              </a:pPr>
              <a:t>34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842" y="1085849"/>
            <a:ext cx="5975515" cy="3952875"/>
          </a:xfrm>
          <a:prstGeom prst="rect">
            <a:avLst/>
          </a:prstGeom>
        </p:spPr>
      </p:pic>
      <p:sp>
        <p:nvSpPr>
          <p:cNvPr id="6" name="Rectangle 5"/>
          <p:cNvSpPr/>
          <p:nvPr/>
        </p:nvSpPr>
        <p:spPr>
          <a:xfrm>
            <a:off x="370269" y="1810254"/>
            <a:ext cx="4844670" cy="3046988"/>
          </a:xfrm>
          <a:prstGeom prst="rect">
            <a:avLst/>
          </a:prstGeom>
        </p:spPr>
        <p:txBody>
          <a:bodyPr wrap="square">
            <a:spAutoFit/>
          </a:bodyPr>
          <a:lstStyle/>
          <a:p>
            <a:pPr algn="just"/>
            <a:r>
              <a:rPr lang="en-AU" sz="3200" b="1" dirty="0" smtClean="0">
                <a:latin typeface="Arial" charset="0"/>
                <a:ea typeface="Arial" charset="0"/>
                <a:cs typeface="Arial" charset="0"/>
              </a:rPr>
              <a:t>Many thanks to Robert and Paul. And please ask them questions </a:t>
            </a:r>
            <a:r>
              <a:rPr lang="en-AU" sz="3200" b="1" dirty="0" smtClean="0">
                <a:latin typeface="Arial" charset="0"/>
                <a:ea typeface="Arial" charset="0"/>
                <a:cs typeface="Arial" charset="0"/>
                <a:sym typeface="Wingdings"/>
              </a:rPr>
              <a:t> </a:t>
            </a:r>
            <a:endParaRPr lang="en-AU" sz="3200" b="1" dirty="0">
              <a:latin typeface="Arial" charset="0"/>
              <a:ea typeface="Arial" charset="0"/>
              <a:cs typeface="Arial" charset="0"/>
            </a:endParaRPr>
          </a:p>
          <a:p>
            <a:pPr algn="just"/>
            <a:endParaRPr lang="en-AU" sz="3200" b="1" dirty="0" smtClean="0">
              <a:latin typeface="Arial" charset="0"/>
              <a:ea typeface="Arial" charset="0"/>
              <a:cs typeface="Arial" charset="0"/>
            </a:endParaRPr>
          </a:p>
          <a:p>
            <a:pPr algn="just"/>
            <a:endParaRPr lang="en-GB" sz="3200" b="1" dirty="0" smtClean="0">
              <a:latin typeface="Arial" charset="0"/>
              <a:ea typeface="Arial" charset="0"/>
              <a:cs typeface="Arial" charset="0"/>
            </a:endParaRPr>
          </a:p>
          <a:p>
            <a:pPr algn="just"/>
            <a:endParaRPr lang="en-GB" sz="3200" b="1" dirty="0">
              <a:latin typeface="Arial" charset="0"/>
              <a:ea typeface="Arial" charset="0"/>
              <a:cs typeface="Arial" charset="0"/>
            </a:endParaRPr>
          </a:p>
        </p:txBody>
      </p:sp>
    </p:spTree>
    <p:extLst>
      <p:ext uri="{BB962C8B-B14F-4D97-AF65-F5344CB8AC3E}">
        <p14:creationId xmlns:p14="http://schemas.microsoft.com/office/powerpoint/2010/main" val="1847224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110173"/>
            <a:ext cx="2844800" cy="365125"/>
          </a:xfrm>
        </p:spPr>
        <p:txBody>
          <a:bodyPr/>
          <a:lstStyle/>
          <a:p>
            <a:pPr>
              <a:defRPr/>
            </a:pPr>
            <a:fld id="{924A7C9B-2C89-9744-93EC-A71E2B16786A}" type="slidenum">
              <a:rPr lang="en-US" smtClean="0"/>
              <a:pPr>
                <a:defRPr/>
              </a:pPr>
              <a:t>4</a:t>
            </a:fld>
            <a:endParaRPr lang="en-US" dirty="0"/>
          </a:p>
        </p:txBody>
      </p:sp>
      <p:sp>
        <p:nvSpPr>
          <p:cNvPr id="3" name="Title 2"/>
          <p:cNvSpPr>
            <a:spLocks noGrp="1"/>
          </p:cNvSpPr>
          <p:nvPr>
            <p:ph type="title"/>
          </p:nvPr>
        </p:nvSpPr>
        <p:spPr>
          <a:xfrm>
            <a:off x="609600" y="484514"/>
            <a:ext cx="10972800" cy="1143000"/>
          </a:xfrm>
        </p:spPr>
        <p:txBody>
          <a:bodyPr/>
          <a:lstStyle/>
          <a:p>
            <a:r>
              <a:rPr lang="en-GB" sz="2400" dirty="0" smtClean="0">
                <a:solidFill>
                  <a:schemeClr val="tx1"/>
                </a:solidFill>
                <a:latin typeface="Courier New" charset="0"/>
                <a:ea typeface="Courier New" charset="0"/>
                <a:cs typeface="Courier New" charset="0"/>
              </a:rPr>
              <a:t/>
            </a:r>
            <a:br>
              <a:rPr lang="en-GB" sz="2400" dirty="0" smtClean="0">
                <a:solidFill>
                  <a:schemeClr val="tx1"/>
                </a:solidFill>
                <a:latin typeface="Courier New" charset="0"/>
                <a:ea typeface="Courier New" charset="0"/>
                <a:cs typeface="Courier New" charset="0"/>
              </a:rPr>
            </a:br>
            <a:r>
              <a:rPr lang="en-GB" sz="2400" dirty="0" smtClean="0">
                <a:solidFill>
                  <a:schemeClr val="tx1"/>
                </a:solidFill>
                <a:latin typeface="Arial" charset="0"/>
                <a:ea typeface="Arial" charset="0"/>
                <a:cs typeface="Arial" charset="0"/>
              </a:rPr>
              <a:t>1. </a:t>
            </a:r>
            <a:r>
              <a:rPr lang="en-GB" sz="2400" b="1" dirty="0" smtClean="0">
                <a:solidFill>
                  <a:schemeClr val="tx1"/>
                </a:solidFill>
                <a:latin typeface="Arial" charset="0"/>
                <a:ea typeface="Arial" charset="0"/>
                <a:cs typeface="Arial" charset="0"/>
              </a:rPr>
              <a:t>Add Fieldtrip to your MATLAB </a:t>
            </a:r>
            <a:r>
              <a:rPr lang="en-GB" sz="2400" b="1" dirty="0" smtClean="0">
                <a:solidFill>
                  <a:schemeClr val="tx1"/>
                </a:solidFill>
                <a:latin typeface="Arial" charset="0"/>
                <a:ea typeface="Arial" charset="0"/>
                <a:cs typeface="Arial" charset="0"/>
              </a:rPr>
              <a:t>path</a:t>
            </a:r>
            <a:r>
              <a:rPr lang="en-GB" sz="2400" dirty="0">
                <a:solidFill>
                  <a:schemeClr val="tx1"/>
                </a:solidFill>
                <a:latin typeface="Courier New" charset="0"/>
                <a:ea typeface="Courier New" charset="0"/>
                <a:cs typeface="Courier New" charset="0"/>
              </a:rPr>
              <a:t/>
            </a:r>
            <a:br>
              <a:rPr lang="en-GB" sz="2400" dirty="0">
                <a:solidFill>
                  <a:schemeClr val="tx1"/>
                </a:solidFill>
                <a:latin typeface="Courier New" charset="0"/>
                <a:ea typeface="Courier New" charset="0"/>
                <a:cs typeface="Courier New" charset="0"/>
              </a:rPr>
            </a:br>
            <a:r>
              <a:rPr lang="en-GB" sz="2400" dirty="0">
                <a:solidFill>
                  <a:schemeClr val="tx1"/>
                </a:solidFill>
                <a:latin typeface="Courier New" charset="0"/>
                <a:ea typeface="Courier New" charset="0"/>
                <a:cs typeface="Courier New" charset="0"/>
              </a:rPr>
              <a:t/>
            </a:r>
            <a:br>
              <a:rPr lang="en-GB" sz="2400" dirty="0">
                <a:solidFill>
                  <a:schemeClr val="tx1"/>
                </a:solidFill>
                <a:latin typeface="Courier New" charset="0"/>
                <a:ea typeface="Courier New" charset="0"/>
                <a:cs typeface="Courier New" charset="0"/>
              </a:rPr>
            </a:br>
            <a:r>
              <a:rPr lang="en-GB" sz="2400" dirty="0" err="1" smtClean="0">
                <a:solidFill>
                  <a:schemeClr val="tx1"/>
                </a:solidFill>
                <a:latin typeface="Courier New" charset="0"/>
                <a:ea typeface="Courier New" charset="0"/>
                <a:cs typeface="Courier New" charset="0"/>
              </a:rPr>
              <a:t>addpath</a:t>
            </a:r>
            <a:r>
              <a:rPr lang="en-GB" sz="2400" dirty="0" smtClean="0">
                <a:solidFill>
                  <a:schemeClr val="tx1"/>
                </a:solidFill>
                <a:latin typeface="Courier New" charset="0"/>
                <a:ea typeface="Courier New" charset="0"/>
                <a:cs typeface="Courier New" charset="0"/>
              </a:rPr>
              <a:t>(‘Users/Shared/Workshop/fieldtrip-20171128’)</a:t>
            </a:r>
            <a:endParaRPr lang="en-GB" sz="2400" dirty="0">
              <a:solidFill>
                <a:schemeClr val="tx1"/>
              </a:solidFill>
              <a:latin typeface="Courier New" charset="0"/>
              <a:ea typeface="Courier New" charset="0"/>
              <a:cs typeface="Courier New" charset="0"/>
            </a:endParaRPr>
          </a:p>
        </p:txBody>
      </p:sp>
      <p:sp>
        <p:nvSpPr>
          <p:cNvPr id="4" name="Title 2"/>
          <p:cNvSpPr txBox="1">
            <a:spLocks/>
          </p:cNvSpPr>
          <p:nvPr/>
        </p:nvSpPr>
        <p:spPr bwMode="auto">
          <a:xfrm>
            <a:off x="609600" y="418738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257175" rtl="0" eaLnBrk="0" fontAlgn="base" hangingPunct="0">
              <a:spcBef>
                <a:spcPct val="0"/>
              </a:spcBef>
              <a:spcAft>
                <a:spcPct val="0"/>
              </a:spcAft>
              <a:defRPr sz="1800" kern="1200">
                <a:solidFill>
                  <a:srgbClr val="D63E25"/>
                </a:solidFill>
                <a:latin typeface="Arial"/>
                <a:ea typeface="ＭＳ Ｐゴシック" charset="0"/>
                <a:cs typeface="Arial"/>
              </a:defRPr>
            </a:lvl1pPr>
            <a:lvl2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2pPr>
            <a:lvl3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3pPr>
            <a:lvl4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4pPr>
            <a:lvl5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5pPr>
            <a:lvl6pPr marL="25717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6pPr>
            <a:lvl7pPr marL="51435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7pPr>
            <a:lvl8pPr marL="77152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8pPr>
            <a:lvl9pPr marL="102870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9pPr>
          </a:lstStyle>
          <a:p>
            <a:r>
              <a:rPr lang="en-GB" sz="2400" b="1" dirty="0" smtClean="0">
                <a:solidFill>
                  <a:schemeClr val="tx1"/>
                </a:solidFill>
                <a:latin typeface="Arial" charset="0"/>
                <a:ea typeface="Arial" charset="0"/>
                <a:cs typeface="Arial" charset="0"/>
              </a:rPr>
              <a:t>3. Change the MATLAB current directory to this folder e.g.</a:t>
            </a:r>
          </a:p>
          <a:p>
            <a:endParaRPr lang="en-GB" sz="2400" dirty="0">
              <a:solidFill>
                <a:schemeClr val="tx1"/>
              </a:solidFill>
              <a:latin typeface="Courier New" charset="0"/>
              <a:ea typeface="Courier New" charset="0"/>
              <a:cs typeface="Courier New" charset="0"/>
            </a:endParaRPr>
          </a:p>
          <a:p>
            <a:r>
              <a:rPr lang="en-GB" sz="2400" dirty="0" smtClean="0">
                <a:solidFill>
                  <a:schemeClr val="tx1"/>
                </a:solidFill>
                <a:latin typeface="Courier New" charset="0"/>
                <a:ea typeface="Courier New" charset="0"/>
                <a:cs typeface="Courier New" charset="0"/>
              </a:rPr>
              <a:t>cd(’/Users/Guest/Desktop/</a:t>
            </a:r>
            <a:r>
              <a:rPr lang="en-GB" sz="2400" dirty="0" err="1" smtClean="0">
                <a:solidFill>
                  <a:schemeClr val="tx1"/>
                </a:solidFill>
                <a:latin typeface="Courier New" charset="0"/>
                <a:ea typeface="Courier New" charset="0"/>
                <a:cs typeface="Courier New" charset="0"/>
              </a:rPr>
              <a:t>CCD_MEG_demo</a:t>
            </a:r>
            <a:r>
              <a:rPr lang="en-GB" sz="2400" dirty="0" smtClean="0">
                <a:solidFill>
                  <a:schemeClr val="tx1"/>
                </a:solidFill>
                <a:latin typeface="Courier New" charset="0"/>
                <a:ea typeface="Courier New" charset="0"/>
                <a:cs typeface="Courier New" charset="0"/>
              </a:rPr>
              <a:t>’)</a:t>
            </a:r>
          </a:p>
          <a:p>
            <a:endParaRPr lang="en-GB" sz="2400" dirty="0">
              <a:solidFill>
                <a:schemeClr val="tx1"/>
              </a:solidFill>
              <a:latin typeface="Courier New" charset="0"/>
              <a:ea typeface="Courier New" charset="0"/>
              <a:cs typeface="Courier New" charset="0"/>
            </a:endParaRPr>
          </a:p>
          <a:p>
            <a:endParaRPr lang="en-GB" sz="2400" dirty="0" smtClean="0">
              <a:solidFill>
                <a:schemeClr val="tx1"/>
              </a:solidFill>
              <a:latin typeface="Arial" charset="0"/>
              <a:ea typeface="Arial" charset="0"/>
              <a:cs typeface="Arial" charset="0"/>
            </a:endParaRPr>
          </a:p>
          <a:p>
            <a:r>
              <a:rPr lang="en-GB" sz="2400" b="1" dirty="0" smtClean="0">
                <a:solidFill>
                  <a:schemeClr val="tx1"/>
                </a:solidFill>
                <a:latin typeface="Arial" charset="0"/>
                <a:ea typeface="Arial" charset="0"/>
                <a:cs typeface="Arial" charset="0"/>
              </a:rPr>
              <a:t>4. Type</a:t>
            </a:r>
            <a:r>
              <a:rPr lang="en-GB" sz="2400" dirty="0" smtClean="0">
                <a:solidFill>
                  <a:schemeClr val="tx1"/>
                </a:solidFill>
                <a:latin typeface="Courier New" charset="0"/>
                <a:ea typeface="Courier New" charset="0"/>
                <a:cs typeface="Courier New" charset="0"/>
              </a:rPr>
              <a:t> </a:t>
            </a:r>
            <a:r>
              <a:rPr lang="en-GB" sz="2400" dirty="0" err="1" smtClean="0">
                <a:solidFill>
                  <a:schemeClr val="tx1"/>
                </a:solidFill>
                <a:latin typeface="Courier New" charset="0"/>
                <a:ea typeface="Courier New" charset="0"/>
                <a:cs typeface="Courier New" charset="0"/>
              </a:rPr>
              <a:t>ft_defaults</a:t>
            </a:r>
            <a:endParaRPr lang="en-GB" sz="2400" dirty="0">
              <a:solidFill>
                <a:schemeClr val="tx1"/>
              </a:solidFill>
              <a:latin typeface="Courier New" charset="0"/>
              <a:ea typeface="Courier New" charset="0"/>
              <a:cs typeface="Courier New" charset="0"/>
            </a:endParaRPr>
          </a:p>
        </p:txBody>
      </p:sp>
      <p:sp>
        <p:nvSpPr>
          <p:cNvPr id="5" name="Title 2"/>
          <p:cNvSpPr txBox="1">
            <a:spLocks/>
          </p:cNvSpPr>
          <p:nvPr/>
        </p:nvSpPr>
        <p:spPr bwMode="auto">
          <a:xfrm>
            <a:off x="609600" y="2128515"/>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257175" rtl="0" eaLnBrk="0" fontAlgn="base" hangingPunct="0">
              <a:spcBef>
                <a:spcPct val="0"/>
              </a:spcBef>
              <a:spcAft>
                <a:spcPct val="0"/>
              </a:spcAft>
              <a:defRPr sz="1800" kern="1200">
                <a:solidFill>
                  <a:srgbClr val="D63E25"/>
                </a:solidFill>
                <a:latin typeface="Arial"/>
                <a:ea typeface="ＭＳ Ｐゴシック" charset="0"/>
                <a:cs typeface="Arial"/>
              </a:defRPr>
            </a:lvl1pPr>
            <a:lvl2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2pPr>
            <a:lvl3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3pPr>
            <a:lvl4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4pPr>
            <a:lvl5pPr algn="l" defTabSz="257175" rtl="0" eaLnBrk="0" fontAlgn="base" hangingPunct="0">
              <a:spcBef>
                <a:spcPct val="0"/>
              </a:spcBef>
              <a:spcAft>
                <a:spcPct val="0"/>
              </a:spcAft>
              <a:defRPr sz="1800">
                <a:solidFill>
                  <a:srgbClr val="D63E25"/>
                </a:solidFill>
                <a:latin typeface="Calibri" charset="0"/>
                <a:ea typeface="ＭＳ Ｐゴシック" charset="0"/>
                <a:cs typeface="ＭＳ Ｐゴシック" charset="0"/>
              </a:defRPr>
            </a:lvl5pPr>
            <a:lvl6pPr marL="25717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6pPr>
            <a:lvl7pPr marL="51435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7pPr>
            <a:lvl8pPr marL="771525"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8pPr>
            <a:lvl9pPr marL="1028700" algn="l" defTabSz="257175" rtl="0" fontAlgn="base">
              <a:spcBef>
                <a:spcPct val="0"/>
              </a:spcBef>
              <a:spcAft>
                <a:spcPct val="0"/>
              </a:spcAft>
              <a:defRPr sz="1800">
                <a:solidFill>
                  <a:srgbClr val="D53F07"/>
                </a:solidFill>
                <a:latin typeface="Calibri" charset="0"/>
                <a:ea typeface="ＭＳ Ｐゴシック" charset="0"/>
                <a:cs typeface="ＭＳ Ｐゴシック" charset="0"/>
              </a:defRPr>
            </a:lvl9pPr>
          </a:lstStyle>
          <a:p>
            <a:r>
              <a:rPr lang="en-GB" sz="2400" b="1" dirty="0" smtClean="0">
                <a:solidFill>
                  <a:schemeClr val="tx1"/>
                </a:solidFill>
                <a:latin typeface="Arial" charset="0"/>
                <a:ea typeface="Arial" charset="0"/>
                <a:cs typeface="Arial" charset="0"/>
              </a:rPr>
              <a:t>2. Copy the </a:t>
            </a:r>
            <a:r>
              <a:rPr lang="en-GB" sz="2400" b="1" dirty="0" err="1" smtClean="0">
                <a:solidFill>
                  <a:schemeClr val="tx1"/>
                </a:solidFill>
                <a:latin typeface="Arial" charset="0"/>
                <a:ea typeface="Arial" charset="0"/>
                <a:cs typeface="Arial" charset="0"/>
              </a:rPr>
              <a:t>CCD_MEG_demo</a:t>
            </a:r>
            <a:r>
              <a:rPr lang="en-GB" sz="2400" b="1" dirty="0" smtClean="0">
                <a:solidFill>
                  <a:schemeClr val="tx1"/>
                </a:solidFill>
                <a:latin typeface="Arial" charset="0"/>
                <a:ea typeface="Arial" charset="0"/>
                <a:cs typeface="Arial" charset="0"/>
              </a:rPr>
              <a:t> folder to your </a:t>
            </a:r>
            <a:r>
              <a:rPr lang="en-GB" sz="2400" b="1" dirty="0" smtClean="0">
                <a:solidFill>
                  <a:schemeClr val="tx1"/>
                </a:solidFill>
                <a:latin typeface="Arial" charset="0"/>
                <a:ea typeface="Arial" charset="0"/>
                <a:cs typeface="Arial" charset="0"/>
              </a:rPr>
              <a:t>desktop</a:t>
            </a:r>
          </a:p>
          <a:p>
            <a:endParaRPr lang="en-GB" sz="2400" b="1" dirty="0">
              <a:solidFill>
                <a:schemeClr val="tx1"/>
              </a:solidFill>
              <a:latin typeface="Arial" charset="0"/>
              <a:ea typeface="Arial" charset="0"/>
              <a:cs typeface="Arial" charset="0"/>
            </a:endParaRPr>
          </a:p>
          <a:p>
            <a:r>
              <a:rPr lang="en-GB" sz="2400" b="1" dirty="0" smtClean="0">
                <a:solidFill>
                  <a:schemeClr val="tx1"/>
                </a:solidFill>
                <a:latin typeface="Arial" charset="0"/>
                <a:ea typeface="Arial" charset="0"/>
                <a:cs typeface="Arial" charset="0"/>
              </a:rPr>
              <a:t>(Finder </a:t>
            </a:r>
            <a:r>
              <a:rPr lang="en-GB" sz="2400" b="1" dirty="0" smtClean="0">
                <a:solidFill>
                  <a:schemeClr val="tx1"/>
                </a:solidFill>
                <a:latin typeface="Arial" charset="0"/>
                <a:ea typeface="Arial" charset="0"/>
                <a:cs typeface="Arial" charset="0"/>
                <a:sym typeface="Wingdings"/>
              </a:rPr>
              <a:t> Preferences  Hard disks)  </a:t>
            </a:r>
            <a:r>
              <a:rPr lang="en-GB" sz="2400" dirty="0" smtClean="0">
                <a:solidFill>
                  <a:schemeClr val="tx1"/>
                </a:solidFill>
                <a:latin typeface="Courier New" charset="0"/>
                <a:ea typeface="Courier New" charset="0"/>
                <a:cs typeface="Courier New" charset="0"/>
              </a:rPr>
              <a:t>Users/Shared/Workshop</a:t>
            </a:r>
            <a:endParaRPr lang="en-GB" sz="2400" b="1"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337920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24A7C9B-2C89-9744-93EC-A71E2B16786A}" type="slidenum">
              <a:rPr lang="en-US" smtClean="0"/>
              <a:pPr>
                <a:defRPr/>
              </a:pPr>
              <a:t>5</a:t>
            </a:fld>
            <a:endParaRPr lang="en-US" dirty="0"/>
          </a:p>
        </p:txBody>
      </p:sp>
      <p:sp>
        <p:nvSpPr>
          <p:cNvPr id="3" name="Rectangle 2"/>
          <p:cNvSpPr/>
          <p:nvPr/>
        </p:nvSpPr>
        <p:spPr>
          <a:xfrm>
            <a:off x="851281" y="1184095"/>
            <a:ext cx="8978520" cy="4801314"/>
          </a:xfrm>
          <a:prstGeom prst="rect">
            <a:avLst/>
          </a:prstGeom>
        </p:spPr>
        <p:txBody>
          <a:bodyPr wrap="square">
            <a:spAutoFit/>
          </a:bodyPr>
          <a:lstStyle/>
          <a:p>
            <a:r>
              <a:rPr lang="en-US" dirty="0">
                <a:solidFill>
                  <a:srgbClr val="25992D"/>
                </a:solidFill>
                <a:latin typeface="Courier" charset="0"/>
              </a:rPr>
              <a:t>% Contents:</a:t>
            </a:r>
          </a:p>
          <a:p>
            <a:r>
              <a:rPr lang="en-US" dirty="0">
                <a:solidFill>
                  <a:srgbClr val="25992D"/>
                </a:solidFill>
                <a:latin typeface="Courier" charset="0"/>
              </a:rPr>
              <a:t> </a:t>
            </a:r>
          </a:p>
          <a:p>
            <a:r>
              <a:rPr lang="en-US" dirty="0">
                <a:solidFill>
                  <a:srgbClr val="25992D"/>
                </a:solidFill>
                <a:latin typeface="Courier" charset="0"/>
              </a:rPr>
              <a:t>% - Step-0  : set-up</a:t>
            </a:r>
          </a:p>
          <a:p>
            <a:r>
              <a:rPr lang="en-US" dirty="0">
                <a:solidFill>
                  <a:srgbClr val="25992D"/>
                </a:solidFill>
                <a:latin typeface="Courier" charset="0"/>
              </a:rPr>
              <a:t>% - Step-1  : read the continuous data, segment into 2 seconds epochs</a:t>
            </a:r>
          </a:p>
          <a:p>
            <a:r>
              <a:rPr lang="en-US" dirty="0">
                <a:solidFill>
                  <a:srgbClr val="25992D"/>
                </a:solidFill>
                <a:latin typeface="Courier" charset="0"/>
              </a:rPr>
              <a:t>% - Step-2  : </a:t>
            </a:r>
            <a:r>
              <a:rPr lang="en-US" dirty="0" err="1">
                <a:solidFill>
                  <a:srgbClr val="25992D"/>
                </a:solidFill>
                <a:latin typeface="Courier" charset="0"/>
              </a:rPr>
              <a:t>downsample</a:t>
            </a:r>
            <a:r>
              <a:rPr lang="en-US" dirty="0">
                <a:solidFill>
                  <a:srgbClr val="25992D"/>
                </a:solidFill>
                <a:latin typeface="Courier" charset="0"/>
              </a:rPr>
              <a:t> the data to speed up component analysis</a:t>
            </a:r>
          </a:p>
          <a:p>
            <a:r>
              <a:rPr lang="en-US" dirty="0">
                <a:solidFill>
                  <a:srgbClr val="25992D"/>
                </a:solidFill>
                <a:latin typeface="Courier" charset="0"/>
              </a:rPr>
              <a:t>% - Step-3  : use ICA in order to identify cardiac and blink components</a:t>
            </a:r>
          </a:p>
          <a:p>
            <a:r>
              <a:rPr lang="en-US" dirty="0">
                <a:solidFill>
                  <a:srgbClr val="25992D"/>
                </a:solidFill>
                <a:latin typeface="Courier" charset="0"/>
              </a:rPr>
              <a:t>% - Step-4  : compute the power spectrum</a:t>
            </a:r>
          </a:p>
          <a:p>
            <a:r>
              <a:rPr lang="en-US" dirty="0">
                <a:solidFill>
                  <a:srgbClr val="25992D"/>
                </a:solidFill>
                <a:latin typeface="Courier" charset="0"/>
              </a:rPr>
              <a:t>% - Step-5  : compute the forward model</a:t>
            </a:r>
          </a:p>
          <a:p>
            <a:r>
              <a:rPr lang="en-US" dirty="0">
                <a:solidFill>
                  <a:srgbClr val="25992D"/>
                </a:solidFill>
                <a:latin typeface="Courier" charset="0"/>
              </a:rPr>
              <a:t>% - Step-6  : source reconstruction</a:t>
            </a:r>
          </a:p>
          <a:p>
            <a:r>
              <a:rPr lang="en-US" dirty="0">
                <a:solidFill>
                  <a:srgbClr val="25992D"/>
                </a:solidFill>
                <a:latin typeface="Courier" charset="0"/>
              </a:rPr>
              <a:t>% - Step-7  : create a pseudo-contrast based on a median split of the epoch</a:t>
            </a:r>
          </a:p>
          <a:p>
            <a:r>
              <a:rPr lang="en-US" dirty="0">
                <a:solidFill>
                  <a:srgbClr val="25992D"/>
                </a:solidFill>
                <a:latin typeface="Courier" charset="0"/>
              </a:rPr>
              <a:t>% - Step-8  : source reconstruction of the low-high alpha spectral data</a:t>
            </a:r>
          </a:p>
          <a:p>
            <a:r>
              <a:rPr lang="en-US" dirty="0">
                <a:solidFill>
                  <a:srgbClr val="25992D"/>
                </a:solidFill>
                <a:latin typeface="Courier" charset="0"/>
              </a:rPr>
              <a:t>% - Step-9  : connectivity analysis </a:t>
            </a:r>
          </a:p>
          <a:p>
            <a:r>
              <a:rPr lang="en-US" dirty="0">
                <a:solidFill>
                  <a:srgbClr val="25992D"/>
                </a:solidFill>
                <a:latin typeface="Courier" charset="0"/>
              </a:rPr>
              <a:t>% - Step-10 : network analysis</a:t>
            </a:r>
            <a:endParaRPr lang="en-US" dirty="0">
              <a:solidFill>
                <a:srgbClr val="25992D"/>
              </a:solidFill>
              <a:effectLst/>
              <a:latin typeface="Courier" charset="0"/>
            </a:endParaRPr>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Background</a:t>
            </a:r>
            <a:endParaRPr lang="en-AU" sz="2000" b="1" dirty="0">
              <a:solidFill>
                <a:schemeClr val="tx1"/>
              </a:solidFill>
            </a:endParaRPr>
          </a:p>
        </p:txBody>
      </p:sp>
      <p:cxnSp>
        <p:nvCxnSpPr>
          <p:cNvPr id="5" name="Straight Connector 4"/>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1679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6</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Background</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30322" y="1133280"/>
            <a:ext cx="10676586" cy="2862322"/>
          </a:xfrm>
          <a:prstGeom prst="rect">
            <a:avLst/>
          </a:prstGeom>
          <a:noFill/>
        </p:spPr>
        <p:txBody>
          <a:bodyPr wrap="square" rtlCol="0">
            <a:spAutoFit/>
          </a:bodyPr>
          <a:lstStyle/>
          <a:p>
            <a:endParaRPr lang="en-AU" b="1" dirty="0" smtClean="0">
              <a:latin typeface="Arial" panose="020B0604020202020204" pitchFamily="34" charset="0"/>
              <a:cs typeface="Arial" panose="020B0604020202020204" pitchFamily="34" charset="0"/>
            </a:endParaRPr>
          </a:p>
          <a:p>
            <a:r>
              <a:rPr lang="en-AU" b="1" dirty="0" err="1" smtClean="0">
                <a:latin typeface="Arial" panose="020B0604020202020204" pitchFamily="34" charset="0"/>
                <a:cs typeface="Arial" panose="020B0604020202020204" pitchFamily="34" charset="0"/>
              </a:rPr>
              <a:t>dataout</a:t>
            </a:r>
            <a:r>
              <a:rPr lang="en-AU" b="1" dirty="0" smtClean="0">
                <a:latin typeface="Arial" panose="020B0604020202020204" pitchFamily="34" charset="0"/>
                <a:cs typeface="Arial" panose="020B0604020202020204" pitchFamily="34" charset="0"/>
              </a:rPr>
              <a:t> = </a:t>
            </a:r>
            <a:r>
              <a:rPr lang="en-AU" b="1" dirty="0" err="1" smtClean="0">
                <a:latin typeface="Arial" panose="020B0604020202020204" pitchFamily="34" charset="0"/>
                <a:cs typeface="Arial" panose="020B0604020202020204" pitchFamily="34" charset="0"/>
              </a:rPr>
              <a:t>functionname</a:t>
            </a:r>
            <a:r>
              <a:rPr lang="en-AU" b="1" dirty="0" smtClean="0">
                <a:latin typeface="Arial" panose="020B0604020202020204" pitchFamily="34" charset="0"/>
                <a:cs typeface="Arial" panose="020B0604020202020204" pitchFamily="34" charset="0"/>
              </a:rPr>
              <a:t>(</a:t>
            </a:r>
            <a:r>
              <a:rPr lang="en-AU" b="1" dirty="0" err="1" smtClean="0">
                <a:latin typeface="Arial" panose="020B0604020202020204" pitchFamily="34" charset="0"/>
                <a:cs typeface="Arial" panose="020B0604020202020204" pitchFamily="34" charset="0"/>
              </a:rPr>
              <a:t>cfg</a:t>
            </a:r>
            <a:r>
              <a:rPr lang="en-AU" b="1" dirty="0" smtClean="0">
                <a:latin typeface="Arial" panose="020B0604020202020204" pitchFamily="34" charset="0"/>
                <a:cs typeface="Arial" panose="020B0604020202020204" pitchFamily="34" charset="0"/>
              </a:rPr>
              <a:t>, </a:t>
            </a:r>
            <a:r>
              <a:rPr lang="en-AU" b="1" dirty="0" err="1" smtClean="0">
                <a:latin typeface="Arial" panose="020B0604020202020204" pitchFamily="34" charset="0"/>
                <a:cs typeface="Arial" panose="020B0604020202020204" pitchFamily="34" charset="0"/>
              </a:rPr>
              <a:t>datain</a:t>
            </a:r>
            <a:r>
              <a:rPr lang="en-AU" b="1" dirty="0" smtClean="0">
                <a:latin typeface="Arial" panose="020B0604020202020204" pitchFamily="34" charset="0"/>
                <a:cs typeface="Arial" panose="020B0604020202020204" pitchFamily="34" charset="0"/>
              </a:rPr>
              <a:t>, …)</a:t>
            </a:r>
            <a:r>
              <a:rPr lang="en-AU" dirty="0" smtClean="0">
                <a:latin typeface="Arial" panose="020B0604020202020204" pitchFamily="34" charset="0"/>
                <a:cs typeface="Arial" panose="020B0604020202020204" pitchFamily="34" charset="0"/>
              </a:rPr>
              <a:t> </a:t>
            </a:r>
          </a:p>
          <a:p>
            <a:endParaRPr lang="en-AU" b="1" dirty="0" smtClean="0">
              <a:latin typeface="Arial" panose="020B0604020202020204" pitchFamily="34" charset="0"/>
              <a:cs typeface="Arial" panose="020B0604020202020204" pitchFamily="34" charset="0"/>
            </a:endParaRPr>
          </a:p>
          <a:p>
            <a:r>
              <a:rPr lang="en-AU" b="1" dirty="0" err="1" smtClean="0">
                <a:latin typeface="Arial" panose="020B0604020202020204" pitchFamily="34" charset="0"/>
                <a:cs typeface="Arial" panose="020B0604020202020204" pitchFamily="34" charset="0"/>
              </a:rPr>
              <a:t>functionname</a:t>
            </a:r>
            <a:r>
              <a:rPr lang="en-AU" b="1" dirty="0" smtClean="0">
                <a:latin typeface="Arial" panose="020B0604020202020204" pitchFamily="34" charset="0"/>
                <a:cs typeface="Arial" panose="020B0604020202020204" pitchFamily="34" charset="0"/>
              </a:rPr>
              <a:t>(</a:t>
            </a:r>
            <a:r>
              <a:rPr lang="en-AU" b="1" dirty="0" err="1" smtClean="0">
                <a:latin typeface="Arial" panose="020B0604020202020204" pitchFamily="34" charset="0"/>
                <a:cs typeface="Arial" panose="020B0604020202020204" pitchFamily="34" charset="0"/>
              </a:rPr>
              <a:t>cfg</a:t>
            </a:r>
            <a:r>
              <a:rPr lang="en-AU" b="1" dirty="0" smtClean="0">
                <a:latin typeface="Arial" panose="020B0604020202020204" pitchFamily="34" charset="0"/>
                <a:cs typeface="Arial" panose="020B0604020202020204" pitchFamily="34" charset="0"/>
              </a:rPr>
              <a:t>, </a:t>
            </a:r>
            <a:r>
              <a:rPr lang="en-AU" b="1" dirty="0" err="1" smtClean="0">
                <a:latin typeface="Arial" panose="020B0604020202020204" pitchFamily="34" charset="0"/>
                <a:cs typeface="Arial" panose="020B0604020202020204" pitchFamily="34" charset="0"/>
              </a:rPr>
              <a:t>datain</a:t>
            </a:r>
            <a:r>
              <a:rPr lang="en-AU" b="1" dirty="0" smtClean="0">
                <a:latin typeface="Arial" panose="020B0604020202020204" pitchFamily="34" charset="0"/>
                <a:cs typeface="Arial" panose="020B0604020202020204" pitchFamily="34" charset="0"/>
              </a:rPr>
              <a:t>, …)</a:t>
            </a:r>
            <a:endParaRPr lang="en-AU" dirty="0" smtClean="0">
              <a:latin typeface="Arial" panose="020B0604020202020204" pitchFamily="34" charset="0"/>
              <a:cs typeface="Arial" panose="020B0604020202020204" pitchFamily="34" charset="0"/>
            </a:endParaRPr>
          </a:p>
          <a:p>
            <a:pPr>
              <a:lnSpc>
                <a:spcPct val="200000"/>
              </a:lnSpc>
            </a:pPr>
            <a:r>
              <a:rPr lang="en-AU" b="1" dirty="0" smtClean="0">
                <a:latin typeface="Arial" panose="020B0604020202020204" pitchFamily="34" charset="0"/>
                <a:cs typeface="Arial" panose="020B0604020202020204" pitchFamily="34" charset="0"/>
              </a:rPr>
              <a:t>                    </a:t>
            </a:r>
          </a:p>
          <a:p>
            <a:pPr>
              <a:lnSpc>
                <a:spcPct val="200000"/>
              </a:lnSpc>
            </a:pPr>
            <a:endParaRPr lang="en-AU" b="1" dirty="0">
              <a:latin typeface="Arial" panose="020B0604020202020204" pitchFamily="34" charset="0"/>
              <a:cs typeface="Arial" panose="020B0604020202020204" pitchFamily="34" charset="0"/>
            </a:endParaRPr>
          </a:p>
          <a:p>
            <a:pPr>
              <a:lnSpc>
                <a:spcPct val="200000"/>
              </a:lnSpc>
            </a:pPr>
            <a:r>
              <a:rPr lang="en-AU" b="1" dirty="0" smtClean="0">
                <a:latin typeface="Arial" panose="020B0604020202020204" pitchFamily="34" charset="0"/>
                <a:cs typeface="Arial" panose="020B0604020202020204" pitchFamily="34" charset="0"/>
              </a:rPr>
              <a:t> </a:t>
            </a:r>
          </a:p>
        </p:txBody>
      </p:sp>
      <p:sp>
        <p:nvSpPr>
          <p:cNvPr id="3" name="Rectangle 2"/>
          <p:cNvSpPr/>
          <p:nvPr/>
        </p:nvSpPr>
        <p:spPr>
          <a:xfrm>
            <a:off x="2730322" y="3084121"/>
            <a:ext cx="3515930" cy="2585323"/>
          </a:xfrm>
          <a:prstGeom prst="rect">
            <a:avLst/>
          </a:prstGeom>
        </p:spPr>
        <p:txBody>
          <a:bodyPr wrap="square">
            <a:spAutoFit/>
          </a:bodyPr>
          <a:lstStyle/>
          <a:p>
            <a:r>
              <a:rPr lang="en-AU" b="1" dirty="0" smtClean="0">
                <a:latin typeface="Arial" panose="020B0604020202020204" pitchFamily="34" charset="0"/>
                <a:cs typeface="Arial" panose="020B0604020202020204" pitchFamily="34" charset="0"/>
              </a:rPr>
              <a:t>Data structure: </a:t>
            </a:r>
          </a:p>
          <a:p>
            <a:r>
              <a:rPr lang="en-AU" dirty="0" err="1" smtClean="0"/>
              <a:t>datapow</a:t>
            </a:r>
            <a:r>
              <a:rPr lang="en-AU" dirty="0" smtClean="0"/>
              <a:t> </a:t>
            </a:r>
            <a:r>
              <a:rPr lang="en-AU" dirty="0"/>
              <a:t>= </a:t>
            </a:r>
          </a:p>
          <a:p>
            <a:endParaRPr lang="en-AU" dirty="0"/>
          </a:p>
          <a:p>
            <a:r>
              <a:rPr lang="en-AU" dirty="0"/>
              <a:t>        label: {</a:t>
            </a:r>
            <a:r>
              <a:rPr lang="en-AU" dirty="0" err="1"/>
              <a:t>160x1</a:t>
            </a:r>
            <a:r>
              <a:rPr lang="en-AU" dirty="0"/>
              <a:t> cell}</a:t>
            </a:r>
          </a:p>
          <a:p>
            <a:r>
              <a:rPr lang="en-AU" dirty="0"/>
              <a:t>       </a:t>
            </a:r>
            <a:r>
              <a:rPr lang="en-AU" dirty="0" err="1"/>
              <a:t>dimord</a:t>
            </a:r>
            <a:r>
              <a:rPr lang="en-AU" dirty="0"/>
              <a:t>: '</a:t>
            </a:r>
            <a:r>
              <a:rPr lang="en-AU" dirty="0" err="1"/>
              <a:t>chan_freq</a:t>
            </a:r>
            <a:r>
              <a:rPr lang="en-AU" dirty="0"/>
              <a:t>'</a:t>
            </a:r>
          </a:p>
          <a:p>
            <a:r>
              <a:rPr lang="en-AU" dirty="0"/>
              <a:t>         </a:t>
            </a:r>
            <a:r>
              <a:rPr lang="en-AU" dirty="0" err="1"/>
              <a:t>freq</a:t>
            </a:r>
            <a:r>
              <a:rPr lang="en-AU" dirty="0"/>
              <a:t>: [</a:t>
            </a:r>
            <a:r>
              <a:rPr lang="en-AU" dirty="0" err="1"/>
              <a:t>1x101</a:t>
            </a:r>
            <a:r>
              <a:rPr lang="en-AU" dirty="0"/>
              <a:t> double]</a:t>
            </a:r>
          </a:p>
          <a:p>
            <a:r>
              <a:rPr lang="en-AU" dirty="0"/>
              <a:t>    </a:t>
            </a:r>
            <a:r>
              <a:rPr lang="en-AU" dirty="0" err="1"/>
              <a:t>powspctrm</a:t>
            </a:r>
            <a:r>
              <a:rPr lang="en-AU" dirty="0"/>
              <a:t>: [</a:t>
            </a:r>
            <a:r>
              <a:rPr lang="en-AU" dirty="0" err="1"/>
              <a:t>160x101</a:t>
            </a:r>
            <a:r>
              <a:rPr lang="en-AU" dirty="0"/>
              <a:t> double]</a:t>
            </a:r>
          </a:p>
          <a:p>
            <a:r>
              <a:rPr lang="en-AU" dirty="0"/>
              <a:t>         grad: [</a:t>
            </a:r>
            <a:r>
              <a:rPr lang="en-AU" dirty="0" err="1"/>
              <a:t>1x1</a:t>
            </a:r>
            <a:r>
              <a:rPr lang="en-AU" dirty="0"/>
              <a:t> </a:t>
            </a:r>
            <a:r>
              <a:rPr lang="en-AU" dirty="0" err="1"/>
              <a:t>struct</a:t>
            </a:r>
            <a:r>
              <a:rPr lang="en-AU" dirty="0"/>
              <a:t>]</a:t>
            </a:r>
          </a:p>
          <a:p>
            <a:r>
              <a:rPr lang="en-AU" dirty="0"/>
              <a:t>          </a:t>
            </a:r>
            <a:r>
              <a:rPr lang="en-AU" dirty="0" err="1"/>
              <a:t>cfg</a:t>
            </a:r>
            <a:r>
              <a:rPr lang="en-AU" dirty="0"/>
              <a:t>: [</a:t>
            </a:r>
            <a:r>
              <a:rPr lang="en-AU" dirty="0" err="1"/>
              <a:t>1x1</a:t>
            </a:r>
            <a:r>
              <a:rPr lang="en-AU" dirty="0"/>
              <a:t> </a:t>
            </a:r>
            <a:r>
              <a:rPr lang="en-AU" dirty="0" err="1"/>
              <a:t>struct</a:t>
            </a:r>
            <a:r>
              <a:rPr lang="en-AU" dirty="0"/>
              <a:t>]</a:t>
            </a:r>
          </a:p>
        </p:txBody>
      </p:sp>
      <p:grpSp>
        <p:nvGrpSpPr>
          <p:cNvPr id="5" name="Group 4"/>
          <p:cNvGrpSpPr/>
          <p:nvPr/>
        </p:nvGrpSpPr>
        <p:grpSpPr>
          <a:xfrm>
            <a:off x="3043574" y="4192116"/>
            <a:ext cx="7882677" cy="369332"/>
            <a:chOff x="1523868" y="4192116"/>
            <a:chExt cx="7882677" cy="369332"/>
          </a:xfrm>
        </p:grpSpPr>
        <p:sp>
          <p:nvSpPr>
            <p:cNvPr id="8" name="Rectangle 7"/>
            <p:cNvSpPr/>
            <p:nvPr/>
          </p:nvSpPr>
          <p:spPr>
            <a:xfrm>
              <a:off x="1523868" y="4221764"/>
              <a:ext cx="2275399" cy="310036"/>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93384" y="4192116"/>
              <a:ext cx="5513161" cy="369332"/>
            </a:xfrm>
            <a:prstGeom prst="rect">
              <a:avLst/>
            </a:prstGeom>
            <a:noFill/>
            <a:ln>
              <a:noFill/>
            </a:ln>
          </p:spPr>
          <p:txBody>
            <a:bodyPr wrap="square" rtlCol="0" anchor="ctr">
              <a:spAutoFit/>
            </a:bodyPr>
            <a:lstStyle/>
            <a:p>
              <a:pPr algn="ctr"/>
              <a:r>
                <a:rPr lang="en-US" b="1" dirty="0" smtClean="0">
                  <a:latin typeface="Arial" charset="0"/>
                  <a:ea typeface="Arial" charset="0"/>
                  <a:cs typeface="Arial" charset="0"/>
                </a:rPr>
                <a:t>Data matrix dimension</a:t>
              </a:r>
              <a:endParaRPr lang="en-US" b="1" dirty="0">
                <a:latin typeface="Arial" charset="0"/>
                <a:ea typeface="Arial" charset="0"/>
                <a:cs typeface="Arial" charset="0"/>
              </a:endParaRPr>
            </a:p>
          </p:txBody>
        </p:sp>
        <p:sp>
          <p:nvSpPr>
            <p:cNvPr id="11" name="Up Arrow 10"/>
            <p:cNvSpPr/>
            <p:nvPr/>
          </p:nvSpPr>
          <p:spPr>
            <a:xfrm rot="5400000">
              <a:off x="4532592" y="4145904"/>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988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7</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Background</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5842447" y="2045266"/>
            <a:ext cx="5739953" cy="4607068"/>
          </a:xfrm>
          <a:prstGeom prst="rect">
            <a:avLst/>
          </a:prstGeom>
        </p:spPr>
      </p:pic>
      <p:sp>
        <p:nvSpPr>
          <p:cNvPr id="6" name="Rectangle 5"/>
          <p:cNvSpPr/>
          <p:nvPr/>
        </p:nvSpPr>
        <p:spPr>
          <a:xfrm>
            <a:off x="6645499" y="970473"/>
            <a:ext cx="3185487" cy="369332"/>
          </a:xfrm>
          <a:prstGeom prst="rect">
            <a:avLst/>
          </a:prstGeom>
        </p:spPr>
        <p:txBody>
          <a:bodyPr wrap="none">
            <a:spAutoFit/>
          </a:bodyPr>
          <a:lstStyle/>
          <a:p>
            <a:r>
              <a:rPr lang="en-AU" b="1" dirty="0" smtClean="0">
                <a:latin typeface="Arial" panose="020B0604020202020204" pitchFamily="34" charset="0"/>
                <a:cs typeface="Arial" panose="020B0604020202020204" pitchFamily="34" charset="0"/>
              </a:rPr>
              <a:t>Keep track of your analysis</a:t>
            </a:r>
            <a:endParaRPr lang="en-AU" dirty="0"/>
          </a:p>
        </p:txBody>
      </p:sp>
      <p:sp>
        <p:nvSpPr>
          <p:cNvPr id="11" name="Rectangle 10"/>
          <p:cNvSpPr/>
          <p:nvPr/>
        </p:nvSpPr>
        <p:spPr>
          <a:xfrm>
            <a:off x="393146" y="2045266"/>
            <a:ext cx="5449301" cy="2308324"/>
          </a:xfrm>
          <a:prstGeom prst="rect">
            <a:avLst/>
          </a:prstGeom>
        </p:spPr>
        <p:txBody>
          <a:bodyPr wrap="square">
            <a:spAutoFit/>
          </a:bodyPr>
          <a:lstStyle/>
          <a:p>
            <a:pPr>
              <a:lnSpc>
                <a:spcPct val="200000"/>
              </a:lnSpc>
            </a:pPr>
            <a:r>
              <a:rPr lang="en-AU" b="1" dirty="0" err="1">
                <a:latin typeface="Arial" charset="0"/>
                <a:ea typeface="Arial" charset="0"/>
                <a:cs typeface="Arial" charset="0"/>
              </a:rPr>
              <a:t>cfg</a:t>
            </a:r>
            <a:r>
              <a:rPr lang="en-AU" b="1" dirty="0">
                <a:latin typeface="Arial" charset="0"/>
                <a:ea typeface="Arial" charset="0"/>
                <a:cs typeface="Arial" charset="0"/>
              </a:rPr>
              <a:t>          =[]</a:t>
            </a:r>
          </a:p>
          <a:p>
            <a:pPr>
              <a:lnSpc>
                <a:spcPct val="200000"/>
              </a:lnSpc>
            </a:pPr>
            <a:r>
              <a:rPr lang="en-AU" b="1" dirty="0" smtClean="0">
                <a:latin typeface="Arial" panose="020B0604020202020204" pitchFamily="34" charset="0"/>
                <a:cs typeface="Arial" panose="020B0604020202020204" pitchFamily="34" charset="0"/>
              </a:rPr>
              <a:t>is </a:t>
            </a:r>
            <a:r>
              <a:rPr lang="en-AU" b="1" dirty="0">
                <a:latin typeface="Arial" panose="020B0604020202020204" pitchFamily="34" charset="0"/>
                <a:cs typeface="Arial" panose="020B0604020202020204" pitchFamily="34" charset="0"/>
              </a:rPr>
              <a:t>a good practice</a:t>
            </a:r>
          </a:p>
          <a:p>
            <a:pPr>
              <a:lnSpc>
                <a:spcPct val="200000"/>
              </a:lnSpc>
            </a:pPr>
            <a:r>
              <a:rPr lang="en-AU" b="1" dirty="0">
                <a:latin typeface="Arial" panose="020B0604020202020204" pitchFamily="34" charset="0"/>
                <a:cs typeface="Arial" panose="020B0604020202020204" pitchFamily="34" charset="0"/>
              </a:rPr>
              <a:t>input </a:t>
            </a:r>
            <a:r>
              <a:rPr lang="en-AU" b="1" dirty="0" err="1">
                <a:latin typeface="Arial" panose="020B0604020202020204" pitchFamily="34" charset="0"/>
                <a:cs typeface="Arial" panose="020B0604020202020204" pitchFamily="34" charset="0"/>
              </a:rPr>
              <a:t>cfg</a:t>
            </a:r>
            <a:r>
              <a:rPr lang="en-AU" b="1" dirty="0">
                <a:latin typeface="Arial" panose="020B0604020202020204" pitchFamily="34" charset="0"/>
                <a:cs typeface="Arial" panose="020B0604020202020204" pitchFamily="34" charset="0"/>
              </a:rPr>
              <a:t> structure specifies parameters </a:t>
            </a:r>
          </a:p>
          <a:p>
            <a:pPr>
              <a:lnSpc>
                <a:spcPct val="200000"/>
              </a:lnSpc>
            </a:pPr>
            <a:r>
              <a:rPr lang="en-AU" b="1" dirty="0">
                <a:latin typeface="Arial" panose="020B0604020202020204" pitchFamily="34" charset="0"/>
                <a:cs typeface="Arial" panose="020B0604020202020204" pitchFamily="34" charset="0"/>
              </a:rPr>
              <a:t>output </a:t>
            </a:r>
            <a:r>
              <a:rPr lang="en-AU" b="1" dirty="0" err="1">
                <a:latin typeface="Arial" panose="020B0604020202020204" pitchFamily="34" charset="0"/>
                <a:cs typeface="Arial" panose="020B0604020202020204" pitchFamily="34" charset="0"/>
              </a:rPr>
              <a:t>cfg</a:t>
            </a:r>
            <a:r>
              <a:rPr lang="en-AU" b="1" dirty="0">
                <a:latin typeface="Arial" panose="020B0604020202020204" pitchFamily="34" charset="0"/>
                <a:cs typeface="Arial" panose="020B0604020202020204" pitchFamily="34" charset="0"/>
              </a:rPr>
              <a:t> structure keeps history but not data </a:t>
            </a:r>
          </a:p>
        </p:txBody>
      </p:sp>
      <p:sp>
        <p:nvSpPr>
          <p:cNvPr id="3" name="Rectangle 2"/>
          <p:cNvSpPr/>
          <p:nvPr/>
        </p:nvSpPr>
        <p:spPr>
          <a:xfrm>
            <a:off x="5690855" y="1476902"/>
            <a:ext cx="6388287" cy="369332"/>
          </a:xfrm>
          <a:prstGeom prst="rect">
            <a:avLst/>
          </a:prstGeom>
        </p:spPr>
        <p:txBody>
          <a:bodyPr wrap="none">
            <a:spAutoFit/>
          </a:bodyPr>
          <a:lstStyle/>
          <a:p>
            <a:r>
              <a:rPr lang="en-GB" dirty="0">
                <a:solidFill>
                  <a:srgbClr val="000000"/>
                </a:solidFill>
                <a:latin typeface="Courier New" panose="02070309020205020404" pitchFamily="49" charset="0"/>
              </a:rPr>
              <a:t>output = </a:t>
            </a:r>
            <a:r>
              <a:rPr lang="en-GB" dirty="0" err="1">
                <a:solidFill>
                  <a:srgbClr val="000000"/>
                </a:solidFill>
                <a:latin typeface="Courier New" panose="02070309020205020404" pitchFamily="49" charset="0"/>
              </a:rPr>
              <a:t>ft_analysispipeline</a:t>
            </a:r>
            <a:r>
              <a:rPr lang="en-GB" dirty="0">
                <a:solidFill>
                  <a:srgbClr val="000000"/>
                </a:solidFill>
                <a:latin typeface="Courier New" panose="02070309020205020404" pitchFamily="49" charset="0"/>
              </a:rPr>
              <a:t>(</a:t>
            </a:r>
            <a:r>
              <a:rPr lang="en-GB" dirty="0" err="1">
                <a:solidFill>
                  <a:srgbClr val="000000"/>
                </a:solidFill>
                <a:latin typeface="Courier New" panose="02070309020205020404" pitchFamily="49" charset="0"/>
              </a:rPr>
              <a:t>cfg,source_conn</a:t>
            </a:r>
            <a:r>
              <a:rPr lang="en-GB"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411608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8</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smtClean="0">
                <a:solidFill>
                  <a:schemeClr val="tx1"/>
                </a:solidFill>
              </a:rPr>
              <a:t>Background</a:t>
            </a:r>
            <a:endParaRPr lang="en-AU" sz="2000" b="1" dirty="0">
              <a:solidFill>
                <a:schemeClr val="tx1"/>
              </a:solidFill>
            </a:endParaRP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46975" y="1139750"/>
            <a:ext cx="10676586" cy="3416320"/>
          </a:xfrm>
          <a:prstGeom prst="rect">
            <a:avLst/>
          </a:prstGeom>
          <a:noFill/>
        </p:spPr>
        <p:txBody>
          <a:bodyPr wrap="square" rtlCol="0">
            <a:spAutoFit/>
          </a:bodyPr>
          <a:lstStyle/>
          <a:p>
            <a:pPr>
              <a:lnSpc>
                <a:spcPct val="200000"/>
              </a:lnSpc>
            </a:pPr>
            <a:r>
              <a:rPr lang="en-AU" b="1" dirty="0" smtClean="0">
                <a:latin typeface="Arial" panose="020B0604020202020204" pitchFamily="34" charset="0"/>
                <a:cs typeface="Arial" panose="020B0604020202020204" pitchFamily="34" charset="0"/>
              </a:rPr>
              <a:t>MEG and MRI head coordinate systems</a:t>
            </a:r>
          </a:p>
          <a:p>
            <a:pPr marL="285750" indent="-285750">
              <a:lnSpc>
                <a:spcPct val="200000"/>
              </a:lnSpc>
              <a:buFont typeface="Arial" panose="020B0604020202020204" pitchFamily="34" charset="0"/>
              <a:buChar char="•"/>
            </a:pPr>
            <a:r>
              <a:rPr lang="en-AU" b="1" dirty="0" smtClean="0">
                <a:latin typeface="Arial" panose="020B0604020202020204" pitchFamily="34" charset="0"/>
                <a:cs typeface="Arial" panose="020B0604020202020204" pitchFamily="34" charset="0"/>
              </a:rPr>
              <a:t>Different MEG MRI systems have different native head coordinate systems</a:t>
            </a:r>
          </a:p>
          <a:p>
            <a:pPr marL="285750" indent="-285750">
              <a:lnSpc>
                <a:spcPct val="200000"/>
              </a:lnSpc>
              <a:buFont typeface="Arial" panose="020B0604020202020204" pitchFamily="34" charset="0"/>
              <a:buChar char="•"/>
            </a:pPr>
            <a:r>
              <a:rPr lang="en-AU" b="1" dirty="0" smtClean="0">
                <a:latin typeface="Arial" panose="020B0604020202020204" pitchFamily="34" charset="0"/>
                <a:cs typeface="Arial" panose="020B0604020202020204" pitchFamily="34" charset="0"/>
              </a:rPr>
              <a:t>All geometric data (MEG, MRI, head model, source model etc.) need to </a:t>
            </a:r>
            <a:r>
              <a:rPr lang="en-AU" b="1" dirty="0">
                <a:latin typeface="Arial" panose="020B0604020202020204" pitchFamily="34" charset="0"/>
                <a:cs typeface="Arial" panose="020B0604020202020204" pitchFamily="34" charset="0"/>
              </a:rPr>
              <a:t>be expressed in the same coordinate system and with the same physical units (e.g. mm or cm</a:t>
            </a:r>
            <a:r>
              <a:rPr lang="en-AU" b="1" dirty="0" smtClean="0">
                <a:latin typeface="Arial" panose="020B0604020202020204" pitchFamily="34" charset="0"/>
                <a:cs typeface="Arial" panose="020B0604020202020204" pitchFamily="34" charset="0"/>
              </a:rPr>
              <a:t>) in fieldtrip </a:t>
            </a:r>
          </a:p>
          <a:p>
            <a:pPr>
              <a:lnSpc>
                <a:spcPct val="200000"/>
              </a:lnSpc>
            </a:pPr>
            <a:r>
              <a:rPr lang="en-AU" b="1" dirty="0" smtClean="0">
                <a:latin typeface="Arial" panose="020B0604020202020204" pitchFamily="34" charset="0"/>
                <a:cs typeface="Arial" panose="020B0604020202020204" pitchFamily="34" charset="0"/>
              </a:rPr>
              <a:t>                     </a:t>
            </a:r>
            <a:endParaRPr lang="en-AU" b="1" dirty="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endParaRPr lang="en-AU" b="1" dirty="0" smtClean="0">
              <a:latin typeface="Arial" panose="020B0604020202020204" pitchFamily="34" charset="0"/>
              <a:cs typeface="Arial" panose="020B0604020202020204" pitchFamily="34" charset="0"/>
            </a:endParaRPr>
          </a:p>
        </p:txBody>
      </p:sp>
      <p:sp>
        <p:nvSpPr>
          <p:cNvPr id="3" name="Rectangle 2"/>
          <p:cNvSpPr/>
          <p:nvPr/>
        </p:nvSpPr>
        <p:spPr>
          <a:xfrm>
            <a:off x="885676" y="3839008"/>
            <a:ext cx="3079689" cy="369332"/>
          </a:xfrm>
          <a:prstGeom prst="rect">
            <a:avLst/>
          </a:prstGeom>
        </p:spPr>
        <p:txBody>
          <a:bodyPr wrap="none">
            <a:spAutoFit/>
          </a:bodyPr>
          <a:lstStyle/>
          <a:p>
            <a:r>
              <a:rPr lang="en-AU" dirty="0" err="1">
                <a:solidFill>
                  <a:srgbClr val="000000"/>
                </a:solidFill>
                <a:latin typeface="Courier New" panose="02070309020205020404" pitchFamily="49" charset="0"/>
              </a:rPr>
              <a:t>ft_transform_geometry</a:t>
            </a:r>
            <a:endParaRPr lang="en-AU" dirty="0">
              <a:solidFill>
                <a:srgbClr val="000000"/>
              </a:solidFill>
              <a:latin typeface="Courier New" panose="02070309020205020404" pitchFamily="49" charset="0"/>
            </a:endParaRPr>
          </a:p>
        </p:txBody>
      </p:sp>
      <p:sp>
        <p:nvSpPr>
          <p:cNvPr id="13" name="Rectangle 12"/>
          <p:cNvSpPr/>
          <p:nvPr/>
        </p:nvSpPr>
        <p:spPr>
          <a:xfrm>
            <a:off x="841288" y="3839008"/>
            <a:ext cx="3678598" cy="369332"/>
          </a:xfrm>
          <a:prstGeom prst="rect">
            <a:avLst/>
          </a:prstGeom>
          <a:solidFill>
            <a:srgbClr val="FFC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503173" y="3839856"/>
            <a:ext cx="5513161" cy="369332"/>
          </a:xfrm>
          <a:prstGeom prst="rect">
            <a:avLst/>
          </a:prstGeom>
          <a:noFill/>
          <a:ln>
            <a:noFill/>
          </a:ln>
        </p:spPr>
        <p:txBody>
          <a:bodyPr wrap="square" rtlCol="0" anchor="ctr">
            <a:spAutoFit/>
          </a:bodyPr>
          <a:lstStyle/>
          <a:p>
            <a:pPr algn="ctr"/>
            <a:r>
              <a:rPr lang="en-US" b="1" dirty="0" smtClean="0">
                <a:latin typeface="Arial" charset="0"/>
                <a:ea typeface="Arial" charset="0"/>
                <a:cs typeface="Arial" charset="0"/>
              </a:rPr>
              <a:t>Transform sensor, head shape, head model etc. </a:t>
            </a:r>
            <a:endParaRPr lang="en-US" b="1" dirty="0">
              <a:latin typeface="Arial" charset="0"/>
              <a:ea typeface="Arial" charset="0"/>
              <a:cs typeface="Arial" charset="0"/>
            </a:endParaRPr>
          </a:p>
        </p:txBody>
      </p:sp>
      <p:sp>
        <p:nvSpPr>
          <p:cNvPr id="15" name="Up Arrow 14"/>
          <p:cNvSpPr/>
          <p:nvPr/>
        </p:nvSpPr>
        <p:spPr>
          <a:xfrm rot="5400000">
            <a:off x="4957525" y="3812056"/>
            <a:ext cx="215933" cy="424932"/>
          </a:xfrm>
          <a:prstGeom prst="upArrow">
            <a:avLst/>
          </a:prstGeom>
          <a:solidFill>
            <a:srgbClr val="043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841288" y="4514499"/>
            <a:ext cx="9998735" cy="2187287"/>
            <a:chOff x="716092" y="4519317"/>
            <a:chExt cx="9998735" cy="2187287"/>
          </a:xfrm>
        </p:grpSpPr>
        <p:pic>
          <p:nvPicPr>
            <p:cNvPr id="16" name="Picture 15"/>
            <p:cNvPicPr>
              <a:picLocks noChangeAspect="1"/>
            </p:cNvPicPr>
            <p:nvPr/>
          </p:nvPicPr>
          <p:blipFill rotWithShape="1">
            <a:blip r:embed="rId3">
              <a:extLst>
                <a:ext uri="{28A0092B-C50C-407E-A947-70E740481C1C}">
                  <a14:useLocalDpi xmlns:a14="http://schemas.microsoft.com/office/drawing/2010/main"/>
                </a:ext>
              </a:extLst>
            </a:blip>
            <a:srcRect t="43318"/>
            <a:stretch/>
          </p:blipFill>
          <p:spPr>
            <a:xfrm>
              <a:off x="2680587" y="4632769"/>
              <a:ext cx="5394780" cy="1171373"/>
            </a:xfrm>
            <a:prstGeom prst="rect">
              <a:avLst/>
            </a:prstGeom>
          </p:spPr>
        </p:pic>
        <p:pic>
          <p:nvPicPr>
            <p:cNvPr id="8" name="Picture 7"/>
            <p:cNvPicPr>
              <a:picLocks noChangeAspect="1"/>
            </p:cNvPicPr>
            <p:nvPr/>
          </p:nvPicPr>
          <p:blipFill>
            <a:blip r:embed="rId4"/>
            <a:stretch>
              <a:fillRect/>
            </a:stretch>
          </p:blipFill>
          <p:spPr>
            <a:xfrm>
              <a:off x="2871002" y="5608143"/>
              <a:ext cx="7843825" cy="1098461"/>
            </a:xfrm>
            <a:prstGeom prst="rect">
              <a:avLst/>
            </a:prstGeom>
          </p:spPr>
        </p:pic>
        <p:pic>
          <p:nvPicPr>
            <p:cNvPr id="18" name="Picture 17"/>
            <p:cNvPicPr>
              <a:picLocks noChangeAspect="1"/>
            </p:cNvPicPr>
            <p:nvPr/>
          </p:nvPicPr>
          <p:blipFill>
            <a:blip r:embed="rId5"/>
            <a:stretch>
              <a:fillRect/>
            </a:stretch>
          </p:blipFill>
          <p:spPr>
            <a:xfrm>
              <a:off x="716092" y="4519317"/>
              <a:ext cx="1709428" cy="2061956"/>
            </a:xfrm>
            <a:prstGeom prst="rect">
              <a:avLst/>
            </a:prstGeom>
          </p:spPr>
        </p:pic>
      </p:grpSp>
    </p:spTree>
    <p:extLst>
      <p:ext uri="{BB962C8B-B14F-4D97-AF65-F5344CB8AC3E}">
        <p14:creationId xmlns:p14="http://schemas.microsoft.com/office/powerpoint/2010/main" val="32856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7600" y="6287209"/>
            <a:ext cx="2844800" cy="365125"/>
          </a:xfrm>
        </p:spPr>
        <p:txBody>
          <a:bodyPr/>
          <a:lstStyle/>
          <a:p>
            <a:pPr>
              <a:defRPr/>
            </a:pPr>
            <a:fld id="{924A7C9B-2C89-9744-93EC-A71E2B16786A}" type="slidenum">
              <a:rPr lang="en-US" smtClean="0"/>
              <a:pPr>
                <a:defRPr/>
              </a:pPr>
              <a:t>9</a:t>
            </a:fld>
            <a:endParaRPr lang="en-US" dirty="0"/>
          </a:p>
        </p:txBody>
      </p:sp>
      <p:sp>
        <p:nvSpPr>
          <p:cNvPr id="4" name="Title 1"/>
          <p:cNvSpPr txBox="1">
            <a:spLocks/>
          </p:cNvSpPr>
          <p:nvPr/>
        </p:nvSpPr>
        <p:spPr>
          <a:xfrm>
            <a:off x="746975" y="327535"/>
            <a:ext cx="5251825" cy="642938"/>
          </a:xfrm>
          <a:prstGeom prst="rect">
            <a:avLst/>
          </a:prstGeom>
        </p:spPr>
        <p:txBody>
          <a:bodyPr/>
          <a:lstStyle>
            <a:lvl1pPr algn="l" defTabSz="457200" rtl="0" eaLnBrk="0" fontAlgn="base" hangingPunct="0">
              <a:spcBef>
                <a:spcPct val="0"/>
              </a:spcBef>
              <a:spcAft>
                <a:spcPct val="0"/>
              </a:spcAft>
              <a:defRPr sz="3200" kern="1200">
                <a:solidFill>
                  <a:srgbClr val="D63E25"/>
                </a:solidFill>
                <a:latin typeface="Arial"/>
                <a:ea typeface="ＭＳ Ｐゴシック" charset="0"/>
                <a:cs typeface="Arial"/>
              </a:defRPr>
            </a:lvl1pPr>
            <a:lvl2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2pPr>
            <a:lvl3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3pPr>
            <a:lvl4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4pPr>
            <a:lvl5pPr algn="l" defTabSz="457200" rtl="0" eaLnBrk="0" fontAlgn="base" hangingPunct="0">
              <a:spcBef>
                <a:spcPct val="0"/>
              </a:spcBef>
              <a:spcAft>
                <a:spcPct val="0"/>
              </a:spcAft>
              <a:defRPr sz="3200">
                <a:solidFill>
                  <a:srgbClr val="D63E25"/>
                </a:solidFill>
                <a:latin typeface="Calibri" charset="0"/>
                <a:ea typeface="ＭＳ Ｐゴシック" charset="0"/>
                <a:cs typeface="ＭＳ Ｐゴシック" charset="0"/>
              </a:defRPr>
            </a:lvl5pPr>
            <a:lvl6pPr marL="4572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6pPr>
            <a:lvl7pPr marL="9144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7pPr>
            <a:lvl8pPr marL="13716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8pPr>
            <a:lvl9pPr marL="1828800" algn="l" defTabSz="457200" rtl="0" fontAlgn="base">
              <a:spcBef>
                <a:spcPct val="0"/>
              </a:spcBef>
              <a:spcAft>
                <a:spcPct val="0"/>
              </a:spcAft>
              <a:defRPr sz="3200">
                <a:solidFill>
                  <a:srgbClr val="D53F07"/>
                </a:solidFill>
                <a:latin typeface="Calibri" charset="0"/>
                <a:ea typeface="ＭＳ Ｐゴシック" charset="0"/>
                <a:cs typeface="ＭＳ Ｐゴシック" charset="0"/>
              </a:defRPr>
            </a:lvl9pPr>
          </a:lstStyle>
          <a:p>
            <a:r>
              <a:rPr lang="en-AU" sz="2000" b="1" dirty="0">
                <a:solidFill>
                  <a:schemeClr val="tx1"/>
                </a:solidFill>
              </a:rPr>
              <a:t>Reading and </a:t>
            </a:r>
            <a:r>
              <a:rPr lang="en-AU" sz="2000" b="1" dirty="0" err="1">
                <a:solidFill>
                  <a:schemeClr val="tx1"/>
                </a:solidFill>
              </a:rPr>
              <a:t>preprocessing</a:t>
            </a:r>
            <a:r>
              <a:rPr lang="en-AU" sz="2000" b="1" dirty="0">
                <a:solidFill>
                  <a:schemeClr val="tx1"/>
                </a:solidFill>
              </a:rPr>
              <a:t> MEG data</a:t>
            </a:r>
          </a:p>
        </p:txBody>
      </p:sp>
      <p:cxnSp>
        <p:nvCxnSpPr>
          <p:cNvPr id="26" name="Straight Connector 25"/>
          <p:cNvCxnSpPr/>
          <p:nvPr/>
        </p:nvCxnSpPr>
        <p:spPr>
          <a:xfrm>
            <a:off x="746975" y="813149"/>
            <a:ext cx="1067658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a:off x="837127" y="1904238"/>
            <a:ext cx="4832261" cy="4316820"/>
          </a:xfrm>
          <a:prstGeom prst="rect">
            <a:avLst/>
          </a:prstGeom>
        </p:spPr>
      </p:pic>
      <p:sp>
        <p:nvSpPr>
          <p:cNvPr id="17" name="TextBox 16"/>
          <p:cNvSpPr txBox="1"/>
          <p:nvPr/>
        </p:nvSpPr>
        <p:spPr>
          <a:xfrm>
            <a:off x="6270418" y="2844579"/>
            <a:ext cx="4934364" cy="1231106"/>
          </a:xfrm>
          <a:prstGeom prst="rect">
            <a:avLst/>
          </a:prstGeom>
          <a:noFill/>
        </p:spPr>
        <p:txBody>
          <a:bodyPr wrap="none" rtlCol="0">
            <a:spAutoFit/>
          </a:bodyPr>
          <a:lstStyle/>
          <a:p>
            <a:r>
              <a:rPr lang="en-US" sz="2400" dirty="0" smtClean="0">
                <a:latin typeface="Arial" charset="0"/>
                <a:ea typeface="Arial" charset="0"/>
                <a:cs typeface="Arial" charset="0"/>
              </a:rPr>
              <a:t>O</a:t>
            </a:r>
            <a:r>
              <a:rPr lang="en-US" dirty="0" smtClean="0">
                <a:latin typeface="Arial" charset="0"/>
                <a:ea typeface="Arial" charset="0"/>
                <a:cs typeface="Arial" charset="0"/>
              </a:rPr>
              <a:t> = MEG sensor locations</a:t>
            </a:r>
          </a:p>
          <a:p>
            <a:endParaRPr lang="en-US" dirty="0">
              <a:latin typeface="Arial" charset="0"/>
              <a:ea typeface="Arial" charset="0"/>
              <a:cs typeface="Arial" charset="0"/>
            </a:endParaRPr>
          </a:p>
          <a:p>
            <a:r>
              <a:rPr lang="en-US" sz="3200" dirty="0" smtClean="0">
                <a:solidFill>
                  <a:srgbClr val="FF0000"/>
                </a:solidFill>
                <a:latin typeface="Arial" charset="0"/>
                <a:ea typeface="Arial" charset="0"/>
                <a:cs typeface="Arial" charset="0"/>
              </a:rPr>
              <a:t>.</a:t>
            </a:r>
            <a:r>
              <a:rPr lang="en-US" dirty="0">
                <a:latin typeface="Arial" charset="0"/>
                <a:ea typeface="Arial" charset="0"/>
                <a:cs typeface="Arial" charset="0"/>
              </a:rPr>
              <a:t>    = points of the head shape from </a:t>
            </a:r>
            <a:r>
              <a:rPr lang="en-US" dirty="0" err="1">
                <a:latin typeface="Arial" charset="0"/>
                <a:ea typeface="Arial" charset="0"/>
                <a:cs typeface="Arial" charset="0"/>
              </a:rPr>
              <a:t>Polhemus</a:t>
            </a:r>
            <a:r>
              <a:rPr lang="en-US" dirty="0">
                <a:latin typeface="Arial" charset="0"/>
                <a:ea typeface="Arial" charset="0"/>
                <a:cs typeface="Arial" charset="0"/>
              </a:rPr>
              <a:t> </a:t>
            </a:r>
          </a:p>
        </p:txBody>
      </p:sp>
      <p:sp>
        <p:nvSpPr>
          <p:cNvPr id="7" name="Rectangle 6"/>
          <p:cNvSpPr/>
          <p:nvPr/>
        </p:nvSpPr>
        <p:spPr>
          <a:xfrm>
            <a:off x="746975" y="1054369"/>
            <a:ext cx="8976574" cy="369332"/>
          </a:xfrm>
          <a:prstGeom prst="rect">
            <a:avLst/>
          </a:prstGeom>
        </p:spPr>
        <p:txBody>
          <a:bodyPr wrap="square">
            <a:spAutoFit/>
          </a:bodyPr>
          <a:lstStyle/>
          <a:p>
            <a:r>
              <a:rPr lang="en-AU" dirty="0">
                <a:solidFill>
                  <a:srgbClr val="228B22"/>
                </a:solidFill>
                <a:latin typeface="Courier New" panose="02070309020205020404" pitchFamily="49" charset="0"/>
              </a:rPr>
              <a:t>Step-0.1: Visualising the MEG and </a:t>
            </a:r>
            <a:r>
              <a:rPr lang="en-AU" dirty="0" smtClean="0">
                <a:solidFill>
                  <a:srgbClr val="228B22"/>
                </a:solidFill>
                <a:latin typeface="Courier New" panose="02070309020205020404" pitchFamily="49" charset="0"/>
              </a:rPr>
              <a:t>head shape </a:t>
            </a:r>
            <a:r>
              <a:rPr lang="en-AU" dirty="0" err="1" smtClean="0">
                <a:solidFill>
                  <a:srgbClr val="228B22"/>
                </a:solidFill>
                <a:latin typeface="Courier New" panose="02070309020205020404" pitchFamily="49" charset="0"/>
              </a:rPr>
              <a:t>coregistration</a:t>
            </a:r>
            <a:endParaRPr lang="en-AU" dirty="0">
              <a:solidFill>
                <a:srgbClr val="228B22"/>
              </a:solidFill>
              <a:latin typeface="Courier New" panose="02070309020205020404" pitchFamily="49" charset="0"/>
            </a:endParaRPr>
          </a:p>
        </p:txBody>
      </p:sp>
    </p:spTree>
    <p:extLst>
      <p:ext uri="{BB962C8B-B14F-4D97-AF65-F5344CB8AC3E}">
        <p14:creationId xmlns:p14="http://schemas.microsoft.com/office/powerpoint/2010/main" val="3776752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35024</TotalTime>
  <Words>2340</Words>
  <Application>Microsoft Macintosh PowerPoint</Application>
  <PresentationFormat>Widescreen</PresentationFormat>
  <Paragraphs>357</Paragraphs>
  <Slides>34</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Calibri</vt:lpstr>
      <vt:lpstr>Century Gothic</vt:lpstr>
      <vt:lpstr>Courier</vt:lpstr>
      <vt:lpstr>Courier New</vt:lpstr>
      <vt:lpstr>ＭＳ Ｐゴシック</vt:lpstr>
      <vt:lpstr>Wingdings</vt:lpstr>
      <vt:lpstr>Arial</vt:lpstr>
      <vt:lpstr>Office Theme</vt:lpstr>
      <vt:lpstr>Image Photo Editor</vt:lpstr>
      <vt:lpstr>PowerPoint Presentation</vt:lpstr>
      <vt:lpstr>PowerPoint Presentation</vt:lpstr>
      <vt:lpstr>PowerPoint Presentation</vt:lpstr>
      <vt:lpstr> 1. Add Fieldtrip to your MATLAB path  addpath(‘Users/Shared/Workshop/fieldtrip-20171128’)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Spectral and source analysis</vt:lpstr>
      <vt:lpstr>PowerPoint Presentation</vt:lpstr>
      <vt:lpstr>Alpha </vt:lpstr>
      <vt:lpstr>ft_freqanalysis</vt:lpstr>
      <vt:lpstr>Multi-Taper Methods</vt:lpstr>
      <vt:lpstr>PowerPoint Presentation</vt:lpstr>
      <vt:lpstr>The Inverse Problem</vt:lpstr>
      <vt:lpstr>PowerPoint Presentation</vt:lpstr>
      <vt:lpstr>ft_prepare_leadfield</vt:lpstr>
      <vt:lpstr>Beamformers</vt:lpstr>
      <vt:lpstr>PowerPoint Presentation</vt:lpstr>
      <vt:lpstr>PowerPoint Presentation</vt:lpstr>
      <vt:lpstr>ft_sourceanalysis</vt:lpstr>
      <vt:lpstr>PowerPoint Presentation</vt:lpstr>
      <vt:lpstr>Complex Designs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Macquarie University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tips for helping children with dyslexia</dc:title>
  <dc:creator>Genevieve McArthur</dc:creator>
  <cp:lastModifiedBy>Microsoft Office User</cp:lastModifiedBy>
  <cp:revision>656</cp:revision>
  <cp:lastPrinted>2017-01-25T00:30:46Z</cp:lastPrinted>
  <dcterms:created xsi:type="dcterms:W3CDTF">2014-08-19T09:34:03Z</dcterms:created>
  <dcterms:modified xsi:type="dcterms:W3CDTF">2017-12-06T04:36:46Z</dcterms:modified>
</cp:coreProperties>
</file>